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3" r:id="rId6"/>
    <p:sldId id="290" r:id="rId7"/>
    <p:sldId id="291" r:id="rId8"/>
    <p:sldId id="292" r:id="rId9"/>
    <p:sldId id="29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94" r:id="rId29"/>
    <p:sldId id="282" r:id="rId30"/>
    <p:sldId id="283" r:id="rId31"/>
    <p:sldId id="284" r:id="rId32"/>
    <p:sldId id="285" r:id="rId33"/>
    <p:sldId id="286" r:id="rId34"/>
    <p:sldId id="262" r:id="rId35"/>
    <p:sldId id="256" r:id="rId36"/>
    <p:sldId id="287" r:id="rId37"/>
    <p:sldId id="288" r:id="rId38"/>
    <p:sldId id="28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71" d="100"/>
          <a:sy n="71" d="100"/>
        </p:scale>
        <p:origin x="1344"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6AC684-BCF3-4E9B-A13E-D89FE144C83C}"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109301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AC684-BCF3-4E9B-A13E-D89FE144C83C}"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1471093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AC684-BCF3-4E9B-A13E-D89FE144C83C}"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112192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AC684-BCF3-4E9B-A13E-D89FE144C83C}"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321376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AC684-BCF3-4E9B-A13E-D89FE144C83C}"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2888300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6AC684-BCF3-4E9B-A13E-D89FE144C83C}"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231987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AC684-BCF3-4E9B-A13E-D89FE144C83C}" type="datetimeFigureOut">
              <a:rPr lang="en-US" smtClean="0"/>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1273121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AC684-BCF3-4E9B-A13E-D89FE144C83C}" type="datetimeFigureOut">
              <a:rPr lang="en-US" smtClean="0"/>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25488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AC684-BCF3-4E9B-A13E-D89FE144C83C}" type="datetimeFigureOut">
              <a:rPr lang="en-US" smtClean="0"/>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1932384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AC684-BCF3-4E9B-A13E-D89FE144C83C}"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401725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AC684-BCF3-4E9B-A13E-D89FE144C83C}"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660D7-4A79-4DB9-A4E3-527BFAFF7E60}" type="slidenum">
              <a:rPr lang="en-US" smtClean="0"/>
              <a:t>‹#›</a:t>
            </a:fld>
            <a:endParaRPr lang="en-US"/>
          </a:p>
        </p:txBody>
      </p:sp>
    </p:spTree>
    <p:extLst>
      <p:ext uri="{BB962C8B-B14F-4D97-AF65-F5344CB8AC3E}">
        <p14:creationId xmlns:p14="http://schemas.microsoft.com/office/powerpoint/2010/main" val="1774625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AC684-BCF3-4E9B-A13E-D89FE144C83C}" type="datetimeFigureOut">
              <a:rPr lang="en-US" smtClean="0"/>
              <a:t>8/7/2024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660D7-4A79-4DB9-A4E3-527BFAFF7E60}" type="slidenum">
              <a:rPr lang="en-US" smtClean="0"/>
              <a:t>‹#›</a:t>
            </a:fld>
            <a:endParaRPr lang="en-US"/>
          </a:p>
        </p:txBody>
      </p:sp>
    </p:spTree>
    <p:extLst>
      <p:ext uri="{BB962C8B-B14F-4D97-AF65-F5344CB8AC3E}">
        <p14:creationId xmlns:p14="http://schemas.microsoft.com/office/powerpoint/2010/main" val="1070841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type="ctrTitle"/>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Tree>
    <p:extLst>
      <p:ext uri="{BB962C8B-B14F-4D97-AF65-F5344CB8AC3E}">
        <p14:creationId xmlns:p14="http://schemas.microsoft.com/office/powerpoint/2010/main" val="3158982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381000"/>
            <a:ext cx="8229600" cy="6096000"/>
          </a:xfrm>
        </p:spPr>
        <p:txBody>
          <a:bodyPr/>
          <a:lstStyle/>
          <a:p>
            <a:pPr eaLnBrk="1" hangingPunct="1"/>
            <a:r>
              <a:rPr lang="en-US" sz="4800" dirty="0" smtClean="0">
                <a:solidFill>
                  <a:srgbClr val="FF0000"/>
                </a:solidFill>
              </a:rPr>
              <a:t/>
            </a:r>
            <a:br>
              <a:rPr lang="en-US" sz="4800" dirty="0" smtClean="0">
                <a:solidFill>
                  <a:srgbClr val="FF0000"/>
                </a:solidFill>
              </a:rPr>
            </a:br>
            <a:endParaRPr lang="en-US" sz="4800" dirty="0" smtClean="0">
              <a:solidFill>
                <a:srgbClr val="FF0000"/>
              </a:solidFill>
            </a:endParaRPr>
          </a:p>
        </p:txBody>
      </p:sp>
      <p:sp>
        <p:nvSpPr>
          <p:cNvPr id="4099" name="Rectangle 3"/>
          <p:cNvSpPr>
            <a:spLocks noChangeArrowheads="1"/>
          </p:cNvSpPr>
          <p:nvPr/>
        </p:nvSpPr>
        <p:spPr bwMode="auto">
          <a:xfrm>
            <a:off x="755650" y="2560092"/>
            <a:ext cx="770413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fa-IR" sz="4400" b="1" dirty="0">
                <a:solidFill>
                  <a:srgbClr val="FF0000"/>
                </a:solidFill>
                <a:cs typeface="B Titr" pitchFamily="2" charset="-78"/>
              </a:rPr>
              <a:t>قوانين مرتبط با بهداشت حرفه اي </a:t>
            </a:r>
            <a:endParaRPr lang="en-US" sz="4400" b="1" dirty="0">
              <a:solidFill>
                <a:srgbClr val="FF0000"/>
              </a:solidFill>
              <a:cs typeface="B Titr" pitchFamily="2" charset="-78"/>
            </a:endParaRPr>
          </a:p>
        </p:txBody>
      </p:sp>
      <p:sp>
        <p:nvSpPr>
          <p:cNvPr id="4"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1211130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755650" y="611972"/>
            <a:ext cx="770413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rtl="1">
              <a:lnSpc>
                <a:spcPct val="150000"/>
              </a:lnSpc>
            </a:pPr>
            <a:r>
              <a:rPr lang="fa-IR" sz="2800" dirty="0">
                <a:cs typeface="B Titr" pitchFamily="2" charset="-78"/>
              </a:rPr>
              <a:t>الف :  قانون تشكيلات و وظايف وزارت بهداشت ، درمان و آموزش پزشكي </a:t>
            </a:r>
          </a:p>
          <a:p>
            <a:pPr algn="r" rtl="1">
              <a:lnSpc>
                <a:spcPct val="150000"/>
              </a:lnSpc>
            </a:pPr>
            <a:r>
              <a:rPr lang="fa-IR" sz="2800" dirty="0">
                <a:cs typeface="B Titr" pitchFamily="2" charset="-78"/>
              </a:rPr>
              <a:t>  بند 2 ماده 1:  تامين بهداشت عمومي ، ارتقاء سطح آن   </a:t>
            </a:r>
          </a:p>
          <a:p>
            <a:pPr algn="r" rtl="1">
              <a:lnSpc>
                <a:spcPct val="150000"/>
              </a:lnSpc>
            </a:pPr>
            <a:r>
              <a:rPr lang="fa-IR" sz="2800" dirty="0">
                <a:cs typeface="B Titr" pitchFamily="2" charset="-78"/>
              </a:rPr>
              <a:t> ازطريق اجراي برنامه هاي بهداشتي خصوصا“ درزمينه بهداشت محيط ، مبارزه با بيماريها ، بهداشت خانواده ومدارس ، آموزش بهداشت عمومي ، </a:t>
            </a:r>
            <a:r>
              <a:rPr lang="fa-IR" sz="2800" b="1" dirty="0">
                <a:cs typeface="B Titr" pitchFamily="2" charset="-78"/>
              </a:rPr>
              <a:t>بهداشت كار وشاغلين </a:t>
            </a:r>
            <a:r>
              <a:rPr lang="fa-IR" sz="2800" dirty="0">
                <a:cs typeface="B Titr" pitchFamily="2" charset="-78"/>
              </a:rPr>
              <a:t>با تاكيد بر اولويت مراقبت هاي بهداشتي اوليه با همكاري و هماهنگي </a:t>
            </a:r>
            <a:r>
              <a:rPr lang="fa-IR" sz="2800" dirty="0" smtClean="0">
                <a:cs typeface="B Titr" pitchFamily="2" charset="-78"/>
              </a:rPr>
              <a:t>دستگاه هاي ذيربط </a:t>
            </a:r>
            <a:endParaRPr lang="en-US" sz="2800" b="1" dirty="0">
              <a:cs typeface="B Titr" pitchFamily="2" charset="-78"/>
            </a:endParaRPr>
          </a:p>
        </p:txBody>
      </p:sp>
      <p:sp>
        <p:nvSpPr>
          <p:cNvPr id="5"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3425224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381000" y="381000"/>
            <a:ext cx="8229600" cy="6096000"/>
          </a:xfrm>
        </p:spPr>
        <p:txBody>
          <a:bodyPr/>
          <a:lstStyle/>
          <a:p>
            <a:pPr eaLnBrk="1" hangingPunct="1"/>
            <a:r>
              <a:rPr lang="en-US" sz="4800" smtClean="0"/>
              <a:t/>
            </a:r>
            <a:br>
              <a:rPr lang="en-US" sz="4800" smtClean="0"/>
            </a:br>
            <a:endParaRPr lang="en-US" sz="4800" smtClean="0"/>
          </a:p>
        </p:txBody>
      </p:sp>
      <p:sp>
        <p:nvSpPr>
          <p:cNvPr id="6147" name="Rectangle 2"/>
          <p:cNvSpPr>
            <a:spLocks noChangeArrowheads="1"/>
          </p:cNvSpPr>
          <p:nvPr/>
        </p:nvSpPr>
        <p:spPr bwMode="auto">
          <a:xfrm>
            <a:off x="468313" y="647492"/>
            <a:ext cx="8135937" cy="5262979"/>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rtl="1"/>
            <a:r>
              <a:rPr lang="fa-IR" sz="2400" dirty="0"/>
              <a:t>ب : قانون كار</a:t>
            </a:r>
            <a:endParaRPr lang="en-US" sz="2400" dirty="0"/>
          </a:p>
          <a:p>
            <a:pPr algn="just" rtl="1"/>
            <a:r>
              <a:rPr lang="fa-IR" sz="2400" dirty="0">
                <a:solidFill>
                  <a:srgbClr val="92D050"/>
                </a:solidFill>
              </a:rPr>
              <a:t>ماده 85: براي صيانت نيروي انساني و منابع مادي كشور رعايت دستورالعملهائي كه از طريق شوراي عالي حفاظت فني ( جهت تامين حفاظت فني ) و وزارت بهداشت، درمان و آموزش پزشكي جهت جلوگيري از بيماريهاي حرفه اي و تامين بهداشت كار و كارگر و  محيط كار تدوين مي شود، براي كليه كارگاهها، كارفرمايان، كارگران و كارآموزان الزامي است. </a:t>
            </a:r>
            <a:endParaRPr lang="en-US" sz="2400" dirty="0">
              <a:solidFill>
                <a:srgbClr val="92D050"/>
              </a:solidFill>
            </a:endParaRPr>
          </a:p>
          <a:p>
            <a:pPr algn="just" rtl="1"/>
            <a:r>
              <a:rPr lang="fa-IR" sz="2400" dirty="0"/>
              <a:t> </a:t>
            </a:r>
            <a:endParaRPr lang="en-US" sz="2400" dirty="0"/>
          </a:p>
          <a:p>
            <a:pPr algn="just" rtl="1"/>
            <a:r>
              <a:rPr lang="fa-IR" sz="2400" dirty="0"/>
              <a:t>ماده 91: كارفرمايان و مسئولان كليه واحدهاي موضوع ماده 85 اين قانون مكلفند بر اساس مصوبات شوراي عالي حفاظت فني براي تامين حفاظت و سلامت و بهداشت كارگران در محيط كار، وسايل و امكانات لازم را تهيه و در اختيار آنان قرار داده و چگونگي كاربرد وسايل فوق الذكر را به آنان بياموزند و در خصوص رعايت مقررات حفاظتي و بهداشتي نظارت نمايند. افراد مذكور نيز ملزم به استفاده و نگهداري از وسايل حفاظتي و بهداشت فردي و اجراي دستورالعملهاي مربوطه كارگاه مي باشند. </a:t>
            </a:r>
          </a:p>
        </p:txBody>
      </p:sp>
      <p:sp>
        <p:nvSpPr>
          <p:cNvPr id="4"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2531092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subTitle" idx="1"/>
          </p:nvPr>
        </p:nvSpPr>
        <p:spPr>
          <a:xfrm>
            <a:off x="539552" y="1123404"/>
            <a:ext cx="8229600" cy="5041900"/>
          </a:xfrm>
        </p:spPr>
        <p:txBody>
          <a:bodyPr/>
          <a:lstStyle/>
          <a:p>
            <a:pPr rtl="1" eaLnBrk="1" hangingPunct="1"/>
            <a:r>
              <a:rPr lang="fa-IR" sz="3200" dirty="0" smtClean="0">
                <a:solidFill>
                  <a:schemeClr val="tx1"/>
                </a:solidFill>
                <a:cs typeface="Yagut" charset="-78"/>
              </a:rPr>
              <a:t>ماده 92:</a:t>
            </a:r>
            <a:r>
              <a:rPr lang="fa-IR" dirty="0" smtClean="0">
                <a:solidFill>
                  <a:schemeClr val="tx1"/>
                </a:solidFill>
                <a:cs typeface="Yagut" charset="-78"/>
              </a:rPr>
              <a:t> </a:t>
            </a:r>
          </a:p>
          <a:p>
            <a:pPr algn="just" rtl="1" eaLnBrk="1" hangingPunct="1"/>
            <a:r>
              <a:rPr lang="fa-IR" sz="2400" dirty="0" smtClean="0">
                <a:solidFill>
                  <a:schemeClr val="bg2">
                    <a:lumMod val="25000"/>
                  </a:schemeClr>
                </a:solidFill>
                <a:cs typeface="Yagut" charset="-78"/>
              </a:rPr>
              <a:t>كليه واحدهاي موضوع ماده 85 اين قانون كه شاغلين در آنها به اقتضاي نوع كار در معرض بروز بيماريهاي ناشي از كار قرار دارند بايدبراي همه افراد مذكور پرونده پزشكي تشكيل دهند و حداقل سالي يكبار توسط مراكز بهداشتي درماني از آنها معاينه و آزمايشات لازم به عمل آورند و نتيجه را در پرونده مربوطه ضبط نمايند. </a:t>
            </a:r>
          </a:p>
          <a:p>
            <a:pPr eaLnBrk="1" hangingPunct="1"/>
            <a:r>
              <a:rPr lang="fa-IR" sz="2400" dirty="0" smtClean="0">
                <a:solidFill>
                  <a:schemeClr val="tx1"/>
                </a:solidFill>
                <a:latin typeface="Times New Roman" pitchFamily="18" charset="0"/>
                <a:cs typeface="Yagut" charset="-78"/>
              </a:rPr>
              <a:t> </a:t>
            </a:r>
          </a:p>
          <a:p>
            <a:pPr eaLnBrk="1" hangingPunct="1"/>
            <a:r>
              <a:rPr lang="fa-IR" dirty="0" smtClean="0">
                <a:solidFill>
                  <a:schemeClr val="tx1"/>
                </a:solidFill>
                <a:cs typeface="Yagut" charset="-78"/>
              </a:rPr>
              <a:t>تبصره 1 ماده 92 :</a:t>
            </a:r>
          </a:p>
          <a:p>
            <a:pPr algn="just" rtl="1" eaLnBrk="1" hangingPunct="1"/>
            <a:r>
              <a:rPr lang="fa-IR" sz="2400" dirty="0" smtClean="0">
                <a:solidFill>
                  <a:schemeClr val="accent5">
                    <a:lumMod val="75000"/>
                  </a:schemeClr>
                </a:solidFill>
                <a:cs typeface="Yagut" charset="-78"/>
              </a:rPr>
              <a:t>چنانچه با تشخيص شوراي پزشكي نظر داده شود كه فرد معاينه شده به بيماري ناشي از كار مبتلا يا در معرض ابتلا باشد كارفرما و مسئولين مربوطه مكلفند كار او را بر اساس نظريه شوراي پزشكي مذكور بدون كاهش حق السعي در قسمت مناسب ديگري تعيين نمايند. </a:t>
            </a:r>
            <a:endParaRPr lang="en-US" sz="2400" dirty="0" smtClean="0">
              <a:solidFill>
                <a:schemeClr val="accent5">
                  <a:lumMod val="75000"/>
                </a:schemeClr>
              </a:solidFill>
              <a:cs typeface="Yagut" charset="-78"/>
            </a:endParaRP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2407675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subTitle" idx="1"/>
          </p:nvPr>
        </p:nvSpPr>
        <p:spPr>
          <a:xfrm>
            <a:off x="533400" y="1051520"/>
            <a:ext cx="8077200" cy="5257800"/>
          </a:xfrm>
        </p:spPr>
        <p:txBody>
          <a:bodyPr>
            <a:normAutofit lnSpcReduction="10000"/>
          </a:bodyPr>
          <a:lstStyle/>
          <a:p>
            <a:pPr algn="just" rtl="1" eaLnBrk="1" hangingPunct="1"/>
            <a:r>
              <a:rPr lang="fa-IR" dirty="0" smtClean="0">
                <a:solidFill>
                  <a:schemeClr val="accent2">
                    <a:lumMod val="60000"/>
                    <a:lumOff val="40000"/>
                  </a:schemeClr>
                </a:solidFill>
                <a:cs typeface="Yagut" charset="-78"/>
              </a:rPr>
              <a:t>ماده 93</a:t>
            </a:r>
            <a:r>
              <a:rPr lang="fa-IR" sz="2400" dirty="0" smtClean="0">
                <a:solidFill>
                  <a:schemeClr val="accent2">
                    <a:lumMod val="60000"/>
                    <a:lumOff val="40000"/>
                  </a:schemeClr>
                </a:solidFill>
                <a:cs typeface="Yagut" charset="-78"/>
              </a:rPr>
              <a:t>: به منظور جلب مشاركت كارگران و نظارت بر حسن اجراي مقررات حفاظتي و بهداشتي در محيط كار و پيشگيري از حوادث و بيماريها، در كارگاههايي كه وزارت كار و امور اجتماعي و وزارت بهداشت، درمان و آموزش پزشكي ضروري تشخيص دهند كميته حفاظت فني و بهداشت كار تشكيل خواهد شد</a:t>
            </a:r>
            <a:r>
              <a:rPr lang="fa-IR" sz="2400" dirty="0" smtClean="0">
                <a:solidFill>
                  <a:schemeClr val="tx1"/>
                </a:solidFill>
                <a:cs typeface="Yagut" charset="-78"/>
              </a:rPr>
              <a:t>. </a:t>
            </a:r>
          </a:p>
          <a:p>
            <a:pPr eaLnBrk="1" hangingPunct="1"/>
            <a:r>
              <a:rPr lang="fa-IR" sz="2400" dirty="0" smtClean="0">
                <a:solidFill>
                  <a:schemeClr val="tx1"/>
                </a:solidFill>
                <a:latin typeface="Times New Roman" pitchFamily="18" charset="0"/>
                <a:cs typeface="Yagut" charset="-78"/>
              </a:rPr>
              <a:t> </a:t>
            </a:r>
          </a:p>
          <a:p>
            <a:pPr eaLnBrk="1" hangingPunct="1"/>
            <a:r>
              <a:rPr lang="fa-IR" dirty="0" smtClean="0">
                <a:solidFill>
                  <a:srgbClr val="7030A0"/>
                </a:solidFill>
                <a:cs typeface="Yagut" charset="-78"/>
              </a:rPr>
              <a:t>تبصره 1 ماده 93:</a:t>
            </a:r>
          </a:p>
          <a:p>
            <a:pPr algn="just" rtl="1" eaLnBrk="1" hangingPunct="1"/>
            <a:r>
              <a:rPr lang="fa-IR" sz="2400" dirty="0" smtClean="0">
                <a:solidFill>
                  <a:srgbClr val="7030A0"/>
                </a:solidFill>
                <a:cs typeface="Yagut" charset="-78"/>
              </a:rPr>
              <a:t>كميته مذكور از افراد متخصص در زمينه حفاظت فني و بهداشت حرفه اي و امور فني كارگاه تشكيل مي شود و از بين اعضا، دو نفر شخص واجد شرايطي كه مورد تائيد وزارتخانه هاي كار و امور اجتماعي و بهداشت ، درمان و آموزش پزشكي باشند تعيين مي گردند كه وظيفه شان برقراري ارتباط ميان كميته مذكور با كارفرما و وزارت كار و امور اجتماعي و وزارت بهداشت، درمان و آموزش پزشكي مي باشند. </a:t>
            </a: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29598478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subTitle" idx="1"/>
          </p:nvPr>
        </p:nvSpPr>
        <p:spPr>
          <a:xfrm>
            <a:off x="800100" y="1196752"/>
            <a:ext cx="7848600" cy="4772422"/>
          </a:xfrm>
        </p:spPr>
        <p:txBody>
          <a:bodyPr>
            <a:normAutofit/>
          </a:bodyPr>
          <a:lstStyle/>
          <a:p>
            <a:pPr algn="just" rtl="1" eaLnBrk="1" hangingPunct="1"/>
            <a:r>
              <a:rPr lang="fa-IR" sz="2800" dirty="0" smtClean="0">
                <a:solidFill>
                  <a:schemeClr val="tx1"/>
                </a:solidFill>
                <a:cs typeface="Yagut" charset="-78"/>
              </a:rPr>
              <a:t>ماده 95: </a:t>
            </a:r>
            <a:r>
              <a:rPr lang="fa-IR" sz="2400" dirty="0" smtClean="0">
                <a:solidFill>
                  <a:schemeClr val="tx1"/>
                </a:solidFill>
                <a:cs typeface="Yagut" charset="-78"/>
              </a:rPr>
              <a:t>مسئوليت اجراي مقررات و ضوابط فني و بهداشت كار به عهده كارفرما يا مسئولين واحدهاي موضوع ذكر شده در ماده 85 اين قانون خواهد بود هر گاه بر اثر عدم رعايت مقررات مذكور از سوي كارفرما يا مسئولين واحد حادثه اي رخ دهد شخص كارفرما يا مسئول مذكور از نظر كيفري و حقوقي و نيز مجازاتهاي مندرج در اين قانون مسئول است. </a:t>
            </a:r>
          </a:p>
          <a:p>
            <a:pPr algn="just" rtl="1" eaLnBrk="1" hangingPunct="1"/>
            <a:r>
              <a:rPr lang="fa-IR" sz="2400" dirty="0" smtClean="0">
                <a:solidFill>
                  <a:schemeClr val="tx1"/>
                </a:solidFill>
                <a:latin typeface="Times New Roman" pitchFamily="18" charset="0"/>
                <a:cs typeface="Yagut" charset="-78"/>
              </a:rPr>
              <a:t> </a:t>
            </a:r>
          </a:p>
          <a:p>
            <a:pPr algn="just" rtl="1" eaLnBrk="1" hangingPunct="1"/>
            <a:r>
              <a:rPr lang="fa-IR" sz="2400" dirty="0" smtClean="0">
                <a:solidFill>
                  <a:schemeClr val="accent5">
                    <a:lumMod val="75000"/>
                  </a:schemeClr>
                </a:solidFill>
                <a:cs typeface="Yagut" charset="-78"/>
              </a:rPr>
              <a:t>تبصره 1 ماده 96:</a:t>
            </a:r>
          </a:p>
          <a:p>
            <a:pPr algn="just" rtl="1" eaLnBrk="1" hangingPunct="1"/>
            <a:r>
              <a:rPr lang="fa-IR" sz="2400" dirty="0" smtClean="0">
                <a:solidFill>
                  <a:schemeClr val="accent5">
                    <a:lumMod val="75000"/>
                  </a:schemeClr>
                </a:solidFill>
                <a:cs typeface="Yagut" charset="-78"/>
              </a:rPr>
              <a:t>وزارت بهداشت، درمان و آموزش پزشكي مسئول برنامه ريزي، كنترل، ارزشيابي و بازرسي در زمينه بهداشت كار و درمان كارگري بوده و موظف است اقدامات لازم را در اين زمينه به عمل آورد. </a:t>
            </a:r>
          </a:p>
          <a:p>
            <a:pPr algn="just" rtl="1" eaLnBrk="1" hangingPunct="1"/>
            <a:r>
              <a:rPr lang="fa-IR" sz="2400" dirty="0" smtClean="0">
                <a:solidFill>
                  <a:schemeClr val="tx1"/>
                </a:solidFill>
                <a:latin typeface="Times New Roman" pitchFamily="18" charset="0"/>
                <a:cs typeface="Yagut" charset="-78"/>
              </a:rPr>
              <a:t> </a:t>
            </a:r>
            <a:endParaRPr lang="en-US" sz="2400" dirty="0" smtClean="0">
              <a:solidFill>
                <a:schemeClr val="tx1"/>
              </a:solidFill>
              <a:cs typeface="Yagut" charset="-78"/>
            </a:endParaRP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1958856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subTitle" idx="1"/>
          </p:nvPr>
        </p:nvSpPr>
        <p:spPr>
          <a:xfrm>
            <a:off x="688032" y="1291580"/>
            <a:ext cx="7772400" cy="4369668"/>
          </a:xfrm>
        </p:spPr>
        <p:txBody>
          <a:bodyPr>
            <a:normAutofit lnSpcReduction="10000"/>
          </a:bodyPr>
          <a:lstStyle/>
          <a:p>
            <a:pPr algn="just" rtl="1" eaLnBrk="1" hangingPunct="1">
              <a:lnSpc>
                <a:spcPct val="90000"/>
              </a:lnSpc>
            </a:pPr>
            <a:r>
              <a:rPr lang="fa-IR" sz="2600" dirty="0" smtClean="0">
                <a:solidFill>
                  <a:schemeClr val="accent2">
                    <a:lumMod val="75000"/>
                  </a:schemeClr>
                </a:solidFill>
                <a:cs typeface="Yagut" charset="-78"/>
              </a:rPr>
              <a:t>ماده 98: بازرسان كار و كارشناسان بهداشت كار در حدود وظايف خويش حق دارند بدون اطلاع قبلي در هر موقع از شبانه روز به موسسات مشمول ماده 85 اين قانون وارد شده و به بازرسي بپردازند و نيز مي توانند به دفاتر و مدارك مربوطه در موسسه مراجعه و در صورت لزوم از تمام يا قسمتي از آنها رونوشت تحصيل نمايند. </a:t>
            </a:r>
          </a:p>
          <a:p>
            <a:pPr algn="just" rtl="1" eaLnBrk="1" hangingPunct="1">
              <a:lnSpc>
                <a:spcPct val="90000"/>
              </a:lnSpc>
            </a:pPr>
            <a:r>
              <a:rPr lang="fa-IR" sz="2600" dirty="0" smtClean="0">
                <a:solidFill>
                  <a:schemeClr val="tx1"/>
                </a:solidFill>
                <a:latin typeface="Times New Roman" pitchFamily="18" charset="0"/>
                <a:cs typeface="Yagut" charset="-78"/>
              </a:rPr>
              <a:t> </a:t>
            </a:r>
          </a:p>
          <a:p>
            <a:pPr algn="just" rtl="1" eaLnBrk="1" hangingPunct="1">
              <a:lnSpc>
                <a:spcPct val="90000"/>
              </a:lnSpc>
            </a:pPr>
            <a:r>
              <a:rPr lang="fa-IR" sz="2600" dirty="0" smtClean="0">
                <a:solidFill>
                  <a:srgbClr val="00B0F0"/>
                </a:solidFill>
                <a:cs typeface="Yagut" charset="-78"/>
              </a:rPr>
              <a:t>ماده 99: بازرسان كار و كارشناسان بهداشت كار حق دارند به منظور اطلاع از تركيبات موادي كه كارگران با آنها در تماس مي باشند و يا در انجام كار مورد استفاده قرار مي گيرند، به اندازه اي كه براي آزمايش لازم است در مقابل رسيد نمونه بگيرند و به روساي مستقيم خود تسليم نمايند.</a:t>
            </a:r>
          </a:p>
          <a:p>
            <a:pPr eaLnBrk="1" hangingPunct="1">
              <a:lnSpc>
                <a:spcPct val="90000"/>
              </a:lnSpc>
            </a:pPr>
            <a:r>
              <a:rPr lang="fa-IR" sz="2600" dirty="0" smtClean="0">
                <a:solidFill>
                  <a:schemeClr val="tx1"/>
                </a:solidFill>
                <a:latin typeface="Times New Roman" pitchFamily="18" charset="0"/>
                <a:cs typeface="Yagut" charset="-78"/>
              </a:rPr>
              <a:t> </a:t>
            </a:r>
            <a:endParaRPr lang="en-US" sz="2600" dirty="0" smtClean="0">
              <a:solidFill>
                <a:schemeClr val="tx1"/>
              </a:solidFill>
              <a:cs typeface="Yagut" charset="-78"/>
            </a:endParaRP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373002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077"/>
          <p:cNvSpPr>
            <a:spLocks noChangeArrowheads="1"/>
          </p:cNvSpPr>
          <p:nvPr/>
        </p:nvSpPr>
        <p:spPr bwMode="auto">
          <a:xfrm>
            <a:off x="525660" y="983624"/>
            <a:ext cx="8101013"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fa-IR" sz="2400" dirty="0"/>
              <a:t> </a:t>
            </a:r>
            <a:endParaRPr lang="en-US" sz="2400" dirty="0"/>
          </a:p>
          <a:p>
            <a:pPr algn="just" rtl="1"/>
            <a:r>
              <a:rPr lang="fa-IR" sz="2400" dirty="0">
                <a:solidFill>
                  <a:srgbClr val="00B050"/>
                </a:solidFill>
              </a:rPr>
              <a:t>ماده 100: كليه بازرسان كار و كارشناسان بهداشت حرفه اي ، داراي كارت ويژه بر حسب مورد با </a:t>
            </a:r>
            <a:r>
              <a:rPr lang="fa-IR" sz="2400" dirty="0" smtClean="0">
                <a:solidFill>
                  <a:srgbClr val="00B050"/>
                </a:solidFill>
              </a:rPr>
              <a:t>امضاء </a:t>
            </a:r>
            <a:r>
              <a:rPr lang="fa-IR" sz="2400" dirty="0">
                <a:solidFill>
                  <a:srgbClr val="00B050"/>
                </a:solidFill>
              </a:rPr>
              <a:t>وزير كار و امور اجتماعي يا وزير بهداشت، درمان و آموزش پزشكي هستند كه هنگام بازرسي بايد همراه آنها باشند و در صورت تقاضاي مقامات رسمي يا مسئولين كارگاه ارائه شود. </a:t>
            </a:r>
            <a:endParaRPr lang="en-US" sz="2400" dirty="0">
              <a:solidFill>
                <a:srgbClr val="00B050"/>
              </a:solidFill>
            </a:endParaRPr>
          </a:p>
          <a:p>
            <a:pPr algn="just" rtl="1"/>
            <a:r>
              <a:rPr lang="fa-IR" sz="2400" dirty="0"/>
              <a:t> </a:t>
            </a:r>
            <a:endParaRPr lang="en-US" sz="2400" dirty="0"/>
          </a:p>
          <a:p>
            <a:pPr algn="just" rtl="1"/>
            <a:r>
              <a:rPr lang="fa-IR" sz="2400" dirty="0"/>
              <a:t>ماده 101: گزارش بازرسان كار و كارشناسان بهداشت كار در موارد مربوطه به حدود وظايف و اختياراتشان در حكم گزارش ضابطين دادگستري خواهد بود. </a:t>
            </a:r>
            <a:endParaRPr lang="en-US" sz="2400" dirty="0"/>
          </a:p>
          <a:p>
            <a:pPr algn="just" rtl="1"/>
            <a:r>
              <a:rPr lang="fa-IR" sz="2400" dirty="0"/>
              <a:t> </a:t>
            </a:r>
            <a:endParaRPr lang="en-US" sz="2400" dirty="0"/>
          </a:p>
          <a:p>
            <a:pPr algn="just" rtl="1"/>
            <a:r>
              <a:rPr lang="fa-IR" sz="2400" dirty="0"/>
              <a:t>ما</a:t>
            </a:r>
            <a:r>
              <a:rPr lang="fa-IR" sz="2400" dirty="0">
                <a:solidFill>
                  <a:schemeClr val="accent1">
                    <a:lumMod val="75000"/>
                  </a:schemeClr>
                </a:solidFill>
              </a:rPr>
              <a:t>ده 104: كارفرمايان و ديگر كساني كه مانع ورود بازرسان كار يا كارشناسان بهداشت كار به كارگاههاي مشمول اين قانون گردند و يا مانع انجام وظيفه ايشان شوند يا از دادن اطلاعات و مدارك لازم به آنان خودداري نمايند، حسب مورد به مجازاتهاي مقرر در اين قانون محكوم خواهند شد. </a:t>
            </a:r>
          </a:p>
        </p:txBody>
      </p:sp>
      <p:sp>
        <p:nvSpPr>
          <p:cNvPr id="6"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2891853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subTitle" idx="1"/>
          </p:nvPr>
        </p:nvSpPr>
        <p:spPr>
          <a:xfrm>
            <a:off x="607640" y="404813"/>
            <a:ext cx="7924800" cy="5843587"/>
          </a:xfrm>
        </p:spPr>
        <p:txBody>
          <a:bodyPr/>
          <a:lstStyle/>
          <a:p>
            <a:pPr algn="just" rtl="1" eaLnBrk="1" hangingPunct="1"/>
            <a:r>
              <a:rPr lang="fa-IR" dirty="0" smtClean="0">
                <a:solidFill>
                  <a:schemeClr val="tx1"/>
                </a:solidFill>
                <a:cs typeface="Yagut" charset="-78"/>
              </a:rPr>
              <a:t>ماده 105</a:t>
            </a:r>
            <a:r>
              <a:rPr lang="fa-IR" sz="2400" dirty="0" smtClean="0">
                <a:solidFill>
                  <a:schemeClr val="tx1"/>
                </a:solidFill>
                <a:cs typeface="Yagut" charset="-78"/>
              </a:rPr>
              <a:t>: هر گاه در حين بازرسي، به تشخيص بازرس كار يا كارشناسان بهداشت حرفه اي احتمال وقوع حادثه و يا بروز خطر در كارگاه داده شود، بازرس كار يا كارشناسان بهداشت حرفه اي مكلفند مراتب را فوراً و كتباً به كارفرما يا نماينده او و نيز به رئيس مستقيم خود اطلاع دهند. </a:t>
            </a:r>
          </a:p>
          <a:p>
            <a:pPr eaLnBrk="1" hangingPunct="1"/>
            <a:r>
              <a:rPr lang="fa-IR" sz="2400" dirty="0" smtClean="0">
                <a:solidFill>
                  <a:schemeClr val="tx1"/>
                </a:solidFill>
                <a:latin typeface="Times New Roman" pitchFamily="18" charset="0"/>
                <a:cs typeface="Yagut" charset="-78"/>
              </a:rPr>
              <a:t> </a:t>
            </a:r>
          </a:p>
          <a:p>
            <a:pPr eaLnBrk="1" hangingPunct="1"/>
            <a:r>
              <a:rPr lang="fa-IR" b="1" dirty="0" smtClean="0">
                <a:solidFill>
                  <a:schemeClr val="tx1"/>
                </a:solidFill>
                <a:cs typeface="Yagut" charset="-78"/>
              </a:rPr>
              <a:t>تبصره 1 ماده 105: </a:t>
            </a:r>
          </a:p>
          <a:p>
            <a:pPr algn="just" rtl="1" eaLnBrk="1" hangingPunct="1"/>
            <a:r>
              <a:rPr lang="fa-IR" sz="2400" dirty="0" smtClean="0">
                <a:solidFill>
                  <a:schemeClr val="tx1"/>
                </a:solidFill>
                <a:cs typeface="Yagut" charset="-78"/>
              </a:rPr>
              <a:t>وزارت كار و امور اجتماعي و وزارت بهداشت، درمان و آموزش پزشكي، حسب مورد گزارش بازرسان كار و كارشناسان بهداشت حرفه اي از دادسراي محل و در صورت عدم تشكيل دادسرا از دادگاه عمومي محل تقاضا خواهند كرد فوراً قرار تعطيل و لاك و مهر تمام يا قسمتي از كارگاه را صادر نمايند، دادستان بلافاصله نسبت به صدور قرار اقدام و قرار مذكور پس از ابلاغ قابل اجرا است. دستور رفع تعطيل توسط مرجع مزبور در صورتي صادر خواهدشد كه بازرسان كار و كارشناسان بهداشت حرفه اي و يا كارشناسان ذيربط دادگستري رفع نواقص و معايب موجود را تاييد نموده باشند.</a:t>
            </a: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2998691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subTitle" idx="1"/>
          </p:nvPr>
        </p:nvSpPr>
        <p:spPr>
          <a:xfrm>
            <a:off x="685800" y="476672"/>
            <a:ext cx="7924800" cy="5318125"/>
          </a:xfrm>
        </p:spPr>
        <p:txBody>
          <a:bodyPr>
            <a:noAutofit/>
          </a:bodyPr>
          <a:lstStyle/>
          <a:p>
            <a:pPr eaLnBrk="1" hangingPunct="1">
              <a:lnSpc>
                <a:spcPct val="90000"/>
              </a:lnSpc>
            </a:pPr>
            <a:r>
              <a:rPr lang="fa-IR" sz="2400" b="1" dirty="0" smtClean="0">
                <a:solidFill>
                  <a:schemeClr val="tx1"/>
                </a:solidFill>
                <a:cs typeface="Yagut" charset="-78"/>
              </a:rPr>
              <a:t>تبصره 2 ماده 105:</a:t>
            </a:r>
          </a:p>
          <a:p>
            <a:pPr algn="just" rtl="1" eaLnBrk="1" hangingPunct="1">
              <a:lnSpc>
                <a:spcPct val="150000"/>
              </a:lnSpc>
            </a:pPr>
            <a:r>
              <a:rPr lang="fa-IR" sz="2400" dirty="0" smtClean="0">
                <a:solidFill>
                  <a:schemeClr val="tx1"/>
                </a:solidFill>
                <a:cs typeface="Yagut" charset="-78"/>
              </a:rPr>
              <a:t>كارفرما مكلف است در ايامي كه به علت فوق كار تعطيل مي شود مزد كارگران كارگاه را بپردازند. </a:t>
            </a:r>
          </a:p>
          <a:p>
            <a:pPr eaLnBrk="1" hangingPunct="1">
              <a:lnSpc>
                <a:spcPct val="150000"/>
              </a:lnSpc>
            </a:pPr>
            <a:r>
              <a:rPr lang="fa-IR" sz="2400" dirty="0" smtClean="0">
                <a:solidFill>
                  <a:schemeClr val="tx1"/>
                </a:solidFill>
                <a:latin typeface="Times New Roman" pitchFamily="18" charset="0"/>
                <a:cs typeface="Yagut" charset="-78"/>
              </a:rPr>
              <a:t> </a:t>
            </a:r>
          </a:p>
          <a:p>
            <a:pPr algn="just" rtl="1" eaLnBrk="1" hangingPunct="1">
              <a:lnSpc>
                <a:spcPct val="150000"/>
              </a:lnSpc>
            </a:pPr>
            <a:r>
              <a:rPr lang="fa-IR" sz="2400" dirty="0" smtClean="0">
                <a:solidFill>
                  <a:schemeClr val="accent2">
                    <a:lumMod val="75000"/>
                  </a:schemeClr>
                </a:solidFill>
                <a:cs typeface="Yagut" charset="-78"/>
              </a:rPr>
              <a:t>ماده 147: دولت مكلف است خدمات بهداشتي درماني را براي كارگران و كشاورزان مشمول اين قانون و خانواده آنان فراهم سازد. </a:t>
            </a:r>
          </a:p>
          <a:p>
            <a:pPr algn="just" rtl="1" eaLnBrk="1" hangingPunct="1">
              <a:lnSpc>
                <a:spcPct val="150000"/>
              </a:lnSpc>
            </a:pPr>
            <a:r>
              <a:rPr lang="fa-IR" sz="2400" dirty="0" smtClean="0">
                <a:solidFill>
                  <a:schemeClr val="bg2">
                    <a:lumMod val="50000"/>
                  </a:schemeClr>
                </a:solidFill>
                <a:cs typeface="Yagut" charset="-78"/>
              </a:rPr>
              <a:t>ماده 156: دستورالعملهاي مربوط به تاسيسات كارگاه از نظر بهداشت محيط كار مانند غذاخوري، حمام و دستشويي برابر آيين نامه اي خواهد بود كه توسط وزارت بهداشت، درمان و آموزش پزشكي تصويب و به مرحله اجرا در خواهد آمد. </a:t>
            </a:r>
          </a:p>
          <a:p>
            <a:pPr eaLnBrk="1" hangingPunct="1">
              <a:lnSpc>
                <a:spcPct val="150000"/>
              </a:lnSpc>
            </a:pPr>
            <a:r>
              <a:rPr lang="fa-IR" sz="2400" dirty="0" smtClean="0">
                <a:solidFill>
                  <a:schemeClr val="tx1"/>
                </a:solidFill>
                <a:latin typeface="Times New Roman" pitchFamily="18" charset="0"/>
                <a:cs typeface="Yagut" charset="-78"/>
              </a:rPr>
              <a:t> </a:t>
            </a:r>
            <a:endParaRPr lang="en-US" sz="2400" dirty="0" smtClean="0">
              <a:solidFill>
                <a:schemeClr val="tx1"/>
              </a:solidFill>
              <a:cs typeface="Yagut" charset="-78"/>
            </a:endParaRPr>
          </a:p>
        </p:txBody>
      </p:sp>
      <p:sp>
        <p:nvSpPr>
          <p:cNvPr id="3" name="Rectangle 4"/>
          <p:cNvSpPr>
            <a:spLocks noChangeArrowheads="1"/>
          </p:cNvSpPr>
          <p:nvPr/>
        </p:nvSpPr>
        <p:spPr bwMode="auto">
          <a:xfrm>
            <a:off x="85725" y="6165304"/>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3476541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571750" y="714375"/>
            <a:ext cx="4000500" cy="684213"/>
          </a:xfrm>
        </p:spPr>
        <p:txBody>
          <a:bodyPr/>
          <a:lstStyle/>
          <a:p>
            <a:r>
              <a:rPr lang="fa-IR" sz="3200" smtClean="0">
                <a:solidFill>
                  <a:srgbClr val="008080"/>
                </a:solidFill>
                <a:cs typeface="B Titr" pitchFamily="2" charset="-78"/>
              </a:rPr>
              <a:t>معرفی و آشنایی طرفین</a:t>
            </a:r>
            <a:endParaRPr lang="en-US" sz="3200" smtClean="0">
              <a:solidFill>
                <a:srgbClr val="008080"/>
              </a:solidFill>
              <a:cs typeface="B Titr" pitchFamily="2" charset="-78"/>
            </a:endParaRPr>
          </a:p>
        </p:txBody>
      </p:sp>
      <p:sp>
        <p:nvSpPr>
          <p:cNvPr id="3075" name="Subtitle 2"/>
          <p:cNvSpPr>
            <a:spLocks noGrp="1"/>
          </p:cNvSpPr>
          <p:nvPr>
            <p:ph type="subTitle" idx="1"/>
          </p:nvPr>
        </p:nvSpPr>
        <p:spPr>
          <a:xfrm>
            <a:off x="2071688" y="2143125"/>
            <a:ext cx="6400800" cy="3709988"/>
          </a:xfrm>
        </p:spPr>
        <p:txBody>
          <a:bodyPr/>
          <a:lstStyle/>
          <a:p>
            <a:pPr algn="r"/>
            <a:r>
              <a:rPr lang="fa-IR" sz="3000" dirty="0" smtClean="0">
                <a:solidFill>
                  <a:schemeClr val="tx1"/>
                </a:solidFill>
                <a:cs typeface="B Nazanin" pitchFamily="2" charset="-78"/>
              </a:rPr>
              <a:t>نام و نام خانوادگی</a:t>
            </a:r>
          </a:p>
          <a:p>
            <a:pPr algn="r" rtl="1"/>
            <a:r>
              <a:rPr lang="fa-IR" sz="3000" dirty="0" smtClean="0">
                <a:solidFill>
                  <a:schemeClr val="tx1"/>
                </a:solidFill>
                <a:cs typeface="B Nazanin" pitchFamily="2" charset="-78"/>
              </a:rPr>
              <a:t>میزان تحصیلات و رشته تحصیلی</a:t>
            </a:r>
          </a:p>
          <a:p>
            <a:pPr algn="r" rtl="1"/>
            <a:r>
              <a:rPr lang="fa-IR" sz="3000" dirty="0" smtClean="0">
                <a:solidFill>
                  <a:schemeClr val="tx1"/>
                </a:solidFill>
                <a:cs typeface="B Nazanin" pitchFamily="2" charset="-78"/>
              </a:rPr>
              <a:t>سنوات کاری</a:t>
            </a:r>
          </a:p>
          <a:p>
            <a:pPr algn="r" rtl="1"/>
            <a:r>
              <a:rPr lang="fa-IR" sz="3000" dirty="0" smtClean="0">
                <a:solidFill>
                  <a:schemeClr val="tx1"/>
                </a:solidFill>
                <a:cs typeface="B Nazanin" pitchFamily="2" charset="-78"/>
              </a:rPr>
              <a:t>شغل فعلی</a:t>
            </a:r>
          </a:p>
          <a:p>
            <a:pPr algn="r" rtl="1"/>
            <a:r>
              <a:rPr lang="fa-IR" sz="3000" dirty="0" smtClean="0">
                <a:solidFill>
                  <a:schemeClr val="tx1"/>
                </a:solidFill>
                <a:cs typeface="B Nazanin" pitchFamily="2" charset="-78"/>
              </a:rPr>
              <a:t>میزان آشنایی با کمیته</a:t>
            </a:r>
            <a:endParaRPr lang="en-US" sz="3000" dirty="0" smtClean="0">
              <a:solidFill>
                <a:schemeClr val="tx1"/>
              </a:solidFill>
              <a:latin typeface="Georgia" pitchFamily="18" charset="0"/>
              <a:cs typeface="B Nazanin" pitchFamily="2" charset="-78"/>
            </a:endParaRPr>
          </a:p>
          <a:p>
            <a:pPr algn="r" rtl="1"/>
            <a:r>
              <a:rPr lang="fa-IR" sz="3000" dirty="0" smtClean="0">
                <a:solidFill>
                  <a:schemeClr val="tx1"/>
                </a:solidFill>
                <a:cs typeface="B Nazanin" pitchFamily="2" charset="-78"/>
              </a:rPr>
              <a:t>هدف از شرکت در دوره</a:t>
            </a:r>
            <a:endParaRPr lang="en-US" sz="3000" dirty="0" smtClean="0">
              <a:solidFill>
                <a:schemeClr val="tx1"/>
              </a:solidFill>
              <a:cs typeface="B Nazanin" pitchFamily="2" charset="-78"/>
            </a:endParaRPr>
          </a:p>
        </p:txBody>
      </p:sp>
      <p:pic>
        <p:nvPicPr>
          <p:cNvPr id="3076" name="Picture 8" descr="http://mooji.ir/wp-content/uploads/2012/03/introduc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2643188"/>
            <a:ext cx="3429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a:solidFill>
                  <a:srgbClr val="548DD4"/>
                </a:solidFill>
                <a:latin typeface="Times New Roman" pitchFamily="18" charset="0"/>
                <a:ea typeface="Calibri" pitchFamily="34" charset="0"/>
                <a:cs typeface="Times New Roman" pitchFamily="18" charset="0"/>
              </a:rPr>
              <a:t>H</a:t>
            </a:r>
            <a:r>
              <a:rPr lang="en-US" sz="1600">
                <a:latin typeface="Times New Roman" pitchFamily="18" charset="0"/>
                <a:ea typeface="Calibri" pitchFamily="34" charset="0"/>
                <a:cs typeface="Times New Roman" pitchFamily="18" charset="0"/>
              </a:rPr>
              <a:t>A</a:t>
            </a:r>
            <a:r>
              <a:rPr lang="en-US" sz="2800" b="1" u="sng">
                <a:solidFill>
                  <a:srgbClr val="FF0000"/>
                </a:solidFill>
                <a:latin typeface="Times New Roman" pitchFamily="18" charset="0"/>
                <a:ea typeface="Calibri" pitchFamily="34" charset="0"/>
                <a:cs typeface="Times New Roman" pitchFamily="18" charset="0"/>
              </a:rPr>
              <a:t>S</a:t>
            </a:r>
            <a:r>
              <a:rPr lang="en-US" sz="1600">
                <a:latin typeface="Times New Roman" pitchFamily="18" charset="0"/>
                <a:ea typeface="Calibri" pitchFamily="34" charset="0"/>
                <a:cs typeface="Times New Roman" pitchFamily="18" charset="0"/>
              </a:rPr>
              <a:t>H</a:t>
            </a:r>
            <a:r>
              <a:rPr lang="en-US" sz="2800" b="1" u="sng">
                <a:solidFill>
                  <a:srgbClr val="00B050"/>
                </a:solidFill>
                <a:latin typeface="Times New Roman" pitchFamily="18" charset="0"/>
                <a:ea typeface="Calibri" pitchFamily="34" charset="0"/>
                <a:cs typeface="Times New Roman" pitchFamily="18" charset="0"/>
              </a:rPr>
              <a:t>E</a:t>
            </a:r>
            <a:r>
              <a:rPr lang="en-US" sz="1600">
                <a:latin typeface="Times New Roman" pitchFamily="18" charset="0"/>
                <a:ea typeface="Calibri" pitchFamily="34" charset="0"/>
                <a:cs typeface="Times New Roman" pitchFamily="18" charset="0"/>
              </a:rPr>
              <a:t>MI</a:t>
            </a:r>
            <a:endParaRPr lang="en-US">
              <a:ea typeface="Calibri" pitchFamily="34" charset="0"/>
              <a:cs typeface="Times New Roman" pitchFamily="18" charset="0"/>
            </a:endParaRPr>
          </a:p>
        </p:txBody>
      </p:sp>
    </p:spTree>
    <p:extLst>
      <p:ext uri="{BB962C8B-B14F-4D97-AF65-F5344CB8AC3E}">
        <p14:creationId xmlns:p14="http://schemas.microsoft.com/office/powerpoint/2010/main" val="21988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subTitle" idx="1"/>
          </p:nvPr>
        </p:nvSpPr>
        <p:spPr>
          <a:xfrm>
            <a:off x="609600" y="1181472"/>
            <a:ext cx="7848600" cy="4335760"/>
          </a:xfrm>
        </p:spPr>
        <p:txBody>
          <a:bodyPr>
            <a:normAutofit fontScale="92500"/>
          </a:bodyPr>
          <a:lstStyle/>
          <a:p>
            <a:pPr eaLnBrk="1" hangingPunct="1"/>
            <a:r>
              <a:rPr lang="fa-IR" sz="2400" dirty="0" smtClean="0">
                <a:solidFill>
                  <a:schemeClr val="tx1"/>
                </a:solidFill>
                <a:latin typeface="Times New Roman" pitchFamily="18" charset="0"/>
              </a:rPr>
              <a:t> </a:t>
            </a:r>
          </a:p>
          <a:p>
            <a:pPr algn="just" rtl="1" eaLnBrk="1" hangingPunct="1">
              <a:lnSpc>
                <a:spcPct val="150000"/>
              </a:lnSpc>
            </a:pPr>
            <a:r>
              <a:rPr lang="fa-IR" sz="2400" b="1" dirty="0" smtClean="0">
                <a:solidFill>
                  <a:schemeClr val="tx1"/>
                </a:solidFill>
                <a:cs typeface="Yagut" charset="-78"/>
              </a:rPr>
              <a:t>ماده 193</a:t>
            </a:r>
            <a:r>
              <a:rPr lang="fa-IR" sz="2400" dirty="0" smtClean="0">
                <a:solidFill>
                  <a:schemeClr val="tx1"/>
                </a:solidFill>
                <a:cs typeface="Yagut" charset="-78"/>
              </a:rPr>
              <a:t>: وزارت كار و امور اجتماعي و وزارت بهداشت، درمان و آموزش پزشكي حسب مورد به منظور تامين كادر متخصص سرپرستي در صورت لازم به افرادي كه در واحد ها به عنوان سرپرست تعيين شده اند آموزشهاي لازم را در زمينه مسائل ناظر به روابط انساني، روابط كار و ايمني و بهداشت كار خواهند داد. </a:t>
            </a:r>
          </a:p>
          <a:p>
            <a:pPr algn="just" rtl="1" eaLnBrk="1" hangingPunct="1">
              <a:lnSpc>
                <a:spcPct val="150000"/>
              </a:lnSpc>
            </a:pPr>
            <a:r>
              <a:rPr lang="fa-IR" sz="2400" dirty="0" smtClean="0">
                <a:solidFill>
                  <a:schemeClr val="tx1"/>
                </a:solidFill>
                <a:cs typeface="Yagut" charset="-78"/>
              </a:rPr>
              <a:t>آيين نامه مربوط توسط شورايعالي كار تهيه و حسب مورد به تصويب وزراي كار و امور اجتماعي و بهداشت، درمان و آموزش پزشكي ميرسد. </a:t>
            </a:r>
          </a:p>
          <a:p>
            <a:pPr eaLnBrk="1" hangingPunct="1"/>
            <a:r>
              <a:rPr lang="fa-IR" sz="2400" dirty="0" smtClean="0">
                <a:solidFill>
                  <a:schemeClr val="tx1"/>
                </a:solidFill>
                <a:latin typeface="Times New Roman" pitchFamily="18" charset="0"/>
                <a:cs typeface="Yagut" charset="-78"/>
              </a:rPr>
              <a:t> </a:t>
            </a:r>
            <a:endParaRPr lang="en-US" sz="2400" dirty="0" smtClean="0">
              <a:solidFill>
                <a:schemeClr val="tx1"/>
              </a:solidFill>
              <a:cs typeface="Yagut" charset="-78"/>
            </a:endParaRP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854923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1560" y="457200"/>
            <a:ext cx="7772400" cy="1143000"/>
          </a:xfrm>
        </p:spPr>
        <p:txBody>
          <a:bodyPr>
            <a:normAutofit/>
          </a:bodyPr>
          <a:lstStyle/>
          <a:p>
            <a:pPr eaLnBrk="1" hangingPunct="1"/>
            <a:r>
              <a:rPr lang="fa-IR" sz="3200" b="1" dirty="0" smtClean="0">
                <a:cs typeface="B Titr" pitchFamily="2" charset="-78"/>
              </a:rPr>
              <a:t>ج: قانون حفاظت و بهسازي محيط زيست :</a:t>
            </a:r>
            <a:endParaRPr lang="en-US" sz="3200" b="1" dirty="0" smtClean="0">
              <a:cs typeface="B Titr" pitchFamily="2" charset="-78"/>
            </a:endParaRPr>
          </a:p>
        </p:txBody>
      </p:sp>
      <p:sp>
        <p:nvSpPr>
          <p:cNvPr id="15363" name="Rectangle 3"/>
          <p:cNvSpPr>
            <a:spLocks noGrp="1" noChangeArrowheads="1"/>
          </p:cNvSpPr>
          <p:nvPr>
            <p:ph type="subTitle" idx="1"/>
          </p:nvPr>
        </p:nvSpPr>
        <p:spPr>
          <a:xfrm>
            <a:off x="539750" y="1916113"/>
            <a:ext cx="7696200" cy="4343400"/>
          </a:xfrm>
        </p:spPr>
        <p:txBody>
          <a:bodyPr>
            <a:normAutofit/>
          </a:bodyPr>
          <a:lstStyle/>
          <a:p>
            <a:pPr algn="just" rtl="1" eaLnBrk="1" hangingPunct="1">
              <a:lnSpc>
                <a:spcPct val="150000"/>
              </a:lnSpc>
            </a:pPr>
            <a:r>
              <a:rPr lang="fa-IR" sz="2400" dirty="0" smtClean="0">
                <a:solidFill>
                  <a:schemeClr val="tx1"/>
                </a:solidFill>
                <a:cs typeface="Yagut" charset="-78"/>
              </a:rPr>
              <a:t>ماده 10 : مقررات جلوگيري ازآلودگي يا تخريب محيط زيست وجلوگيري از پخش وايجاد صداهاي زيان آور به محيط زيست وهمچنين ضوابط تعيين معيار وميزان آلودگي موضوع ماده 9 ومحدوديت وممنوعيتهاي مربوط به حفظ وبهبود وبهسازي محيط زيست به موجب آيين نامه هايي خواهد بود كه به تصويب كميسيونهاي كشاورزي ومنابع طبيعي و بهداري ودادگستري مجلسين برسد.</a:t>
            </a:r>
          </a:p>
          <a:p>
            <a:pPr algn="just" rtl="1" eaLnBrk="1" hangingPunct="1"/>
            <a:r>
              <a:rPr lang="fa-IR" sz="2400" dirty="0" smtClean="0">
                <a:solidFill>
                  <a:schemeClr val="tx1"/>
                </a:solidFill>
                <a:latin typeface="Times New Roman" pitchFamily="18" charset="0"/>
                <a:cs typeface="Yagut" charset="-78"/>
              </a:rPr>
              <a:t> </a:t>
            </a:r>
            <a:endParaRPr lang="en-US" sz="2400" dirty="0" smtClean="0">
              <a:solidFill>
                <a:schemeClr val="tx1"/>
              </a:solidFill>
              <a:cs typeface="Yagut" charset="-78"/>
            </a:endParaRPr>
          </a:p>
        </p:txBody>
      </p:sp>
    </p:spTree>
    <p:extLst>
      <p:ext uri="{BB962C8B-B14F-4D97-AF65-F5344CB8AC3E}">
        <p14:creationId xmlns:p14="http://schemas.microsoft.com/office/powerpoint/2010/main" val="11073795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1"/>
          <p:cNvSpPr>
            <a:spLocks noChangeArrowheads="1"/>
          </p:cNvSpPr>
          <p:nvPr/>
        </p:nvSpPr>
        <p:spPr bwMode="auto">
          <a:xfrm>
            <a:off x="323850" y="661700"/>
            <a:ext cx="8569325"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rtl="1"/>
            <a:r>
              <a:rPr lang="fa-IR" sz="2200" b="1" dirty="0"/>
              <a:t>ماده 11</a:t>
            </a:r>
            <a:r>
              <a:rPr lang="fa-IR" sz="2200" dirty="0"/>
              <a:t>:  سازمان باتوجه به مقررات وضوابط مندرج در آيين نامه هاي مذكور درماده 10 كارخانجات وكارگاههــاي كه موجبـــــات آلودگي محيط زيست را فراهم مي نمايند مشخص </a:t>
            </a:r>
            <a:r>
              <a:rPr lang="fa-IR" sz="2200" dirty="0" smtClean="0"/>
              <a:t>و مراتب </a:t>
            </a:r>
            <a:r>
              <a:rPr lang="fa-IR" sz="2200" dirty="0"/>
              <a:t>را كتبا" با ذكر دلائل برحسب مورد </a:t>
            </a:r>
            <a:r>
              <a:rPr lang="fa-IR" sz="2200" dirty="0" smtClean="0"/>
              <a:t>به صاحبان </a:t>
            </a:r>
            <a:r>
              <a:rPr lang="fa-IR" sz="2200" dirty="0"/>
              <a:t>يا مسئولان آنها اخطار مينمايد كه ظرف مدت معين نسبت به رفع موجبات آلودگي مبادرت يا از </a:t>
            </a:r>
            <a:r>
              <a:rPr lang="fa-IR" sz="2200" dirty="0" smtClean="0"/>
              <a:t>كار و فعاليت </a:t>
            </a:r>
            <a:r>
              <a:rPr lang="fa-IR" sz="2200" dirty="0"/>
              <a:t>خودداري كنند </a:t>
            </a:r>
            <a:r>
              <a:rPr lang="fa-IR" sz="2200" dirty="0" smtClean="0"/>
              <a:t>.</a:t>
            </a:r>
          </a:p>
          <a:p>
            <a:pPr algn="just" rtl="1"/>
            <a:endParaRPr lang="en-US" sz="2200" dirty="0"/>
          </a:p>
          <a:p>
            <a:pPr algn="just" rtl="1"/>
            <a:r>
              <a:rPr lang="fa-IR" sz="2200" dirty="0"/>
              <a:t>درصورتيكه درمهلت مقرر اقدام ننمايند به دستورسازمان </a:t>
            </a:r>
            <a:r>
              <a:rPr lang="fa-IR" sz="2200" dirty="0" smtClean="0"/>
              <a:t>از كار و فعاليت </a:t>
            </a:r>
            <a:r>
              <a:rPr lang="fa-IR" sz="2200" dirty="0"/>
              <a:t>آنها ممانعت به عمل خواهد آمد . در صورتيكه اشخاص ذينفع نسبت به اخطار يا دستور سازمان معترض باشند </a:t>
            </a:r>
            <a:r>
              <a:rPr lang="fa-IR" sz="2200" dirty="0" smtClean="0"/>
              <a:t>                              مي </a:t>
            </a:r>
            <a:r>
              <a:rPr lang="fa-IR" sz="2200" dirty="0"/>
              <a:t>توانند به دادگاه شهرستان محل شكايت بنمايند دادگاه فورا" وخارج از نوبت به موضوع رسيدگي ميكند ودرصورتيكه اعتراض را وارد تشيخص دهد راي به ابطال اخطار يا رفع ممانعت خواهد داد . راي دادگاه قطعي است </a:t>
            </a:r>
            <a:r>
              <a:rPr lang="fa-IR" sz="2200" dirty="0" smtClean="0"/>
              <a:t>.</a:t>
            </a:r>
          </a:p>
          <a:p>
            <a:pPr algn="just" rtl="1"/>
            <a:endParaRPr lang="en-US" sz="2200" dirty="0"/>
          </a:p>
          <a:p>
            <a:pPr algn="just" rtl="1"/>
            <a:r>
              <a:rPr lang="fa-IR" sz="2200" dirty="0"/>
              <a:t>ماده 12: صاحبان يا مسئولان كارخانجات </a:t>
            </a:r>
            <a:r>
              <a:rPr lang="fa-IR" sz="2200" dirty="0" smtClean="0"/>
              <a:t>و كارگاه هاي </a:t>
            </a:r>
            <a:r>
              <a:rPr lang="fa-IR" sz="2200" dirty="0"/>
              <a:t>موضوع ماده 11 مكلفند به محض ابلاغ </a:t>
            </a:r>
            <a:r>
              <a:rPr lang="fa-IR" sz="2200" dirty="0" smtClean="0"/>
              <a:t>دستورسازمان، كار يا </a:t>
            </a:r>
            <a:r>
              <a:rPr lang="fa-IR" sz="2200" dirty="0"/>
              <a:t>فعاليت ممنوع شده را متوقف يا تعطيل نمايند. ادامه كار يا فعاليت مزبور منوط به اجازه سازمان يا راي دادگاه صلاحيتدار خواهد بود. درصورت تخلف به حبس </a:t>
            </a:r>
            <a:r>
              <a:rPr lang="fa-IR" sz="2200" dirty="0" smtClean="0"/>
              <a:t>از </a:t>
            </a:r>
            <a:r>
              <a:rPr lang="fa-IR" sz="2200" dirty="0"/>
              <a:t>شصت </a:t>
            </a:r>
            <a:r>
              <a:rPr lang="fa-IR" sz="2200" dirty="0" smtClean="0"/>
              <a:t>و يك </a:t>
            </a:r>
            <a:r>
              <a:rPr lang="fa-IR" sz="2200" dirty="0"/>
              <a:t>روز تا يكسال </a:t>
            </a:r>
            <a:r>
              <a:rPr lang="fa-IR" sz="2200" dirty="0" smtClean="0"/>
              <a:t>و يا </a:t>
            </a:r>
            <a:r>
              <a:rPr lang="fa-IR" sz="2200" dirty="0"/>
              <a:t>پرداخت جزاي نقدي از پنج هزار </a:t>
            </a:r>
            <a:r>
              <a:rPr lang="fa-IR" sz="2200" dirty="0" smtClean="0"/>
              <a:t>و يك </a:t>
            </a:r>
            <a:r>
              <a:rPr lang="fa-IR" sz="2200" dirty="0"/>
              <a:t>تا پنجاه هزار ريال يا </a:t>
            </a:r>
            <a:r>
              <a:rPr lang="fa-IR" sz="2200" dirty="0" smtClean="0"/>
              <a:t>به هردو </a:t>
            </a:r>
            <a:r>
              <a:rPr lang="fa-IR" sz="2200" dirty="0"/>
              <a:t>مجازات محكوم خواهند شد.</a:t>
            </a:r>
          </a:p>
        </p:txBody>
      </p:sp>
    </p:spTree>
    <p:extLst>
      <p:ext uri="{BB962C8B-B14F-4D97-AF65-F5344CB8AC3E}">
        <p14:creationId xmlns:p14="http://schemas.microsoft.com/office/powerpoint/2010/main" val="2875492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39750" y="1142742"/>
            <a:ext cx="8296275"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fa-IR" sz="2400" b="1" dirty="0">
                <a:cs typeface="B Titr" pitchFamily="2" charset="-78"/>
              </a:rPr>
              <a:t>د : قانون مجازات اسلامي :</a:t>
            </a:r>
            <a:endParaRPr lang="en-US" sz="2400" b="1" dirty="0">
              <a:cs typeface="B Titr" pitchFamily="2" charset="-78"/>
            </a:endParaRPr>
          </a:p>
          <a:p>
            <a:pPr algn="ctr"/>
            <a:endParaRPr lang="fa-IR" sz="2400" b="1" dirty="0"/>
          </a:p>
          <a:p>
            <a:pPr algn="ctr"/>
            <a:endParaRPr lang="fa-IR" sz="2400" dirty="0"/>
          </a:p>
          <a:p>
            <a:pPr algn="just" rtl="1">
              <a:lnSpc>
                <a:spcPct val="150000"/>
              </a:lnSpc>
            </a:pPr>
            <a:r>
              <a:rPr lang="fa-IR" sz="2400" dirty="0"/>
              <a:t>ماده 16:   ماده تعزير ، تاديب ويا عقوبتي است كه نوع ومقدارآن درشرع تعيين نشده است وبه نظرحاكم واگذار شده است ازقبيل حبس وجزاي نقدي وشلاق بايد ازمقدار حد كمترباشد.</a:t>
            </a: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41491144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4213" y="899627"/>
            <a:ext cx="7991475"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rtl="1"/>
            <a:r>
              <a:rPr lang="fa-IR" sz="2400" b="1" dirty="0"/>
              <a:t>ماده 17:</a:t>
            </a:r>
            <a:r>
              <a:rPr lang="fa-IR" sz="2400" dirty="0"/>
              <a:t> مجازات بازدارنده ، تاديب يا عفوبتي است كه ازطرف حكومت به منظورحفظ نظم ومراعات مصلحت اجتماع درقبال تخلف از مقررات ونظامات حكومتي تعيين مي گردد . ازقبيل حبس ، جزاي نقدي ، تعطيل محل كسب ، لغو پروانه ومحروميت ازحقوق اجتماعي واقامت درنقطه يا نقاط معين ومنع از اقامت درنقطه يا نقاط معين ومانند آن </a:t>
            </a:r>
            <a:endParaRPr lang="en-US" sz="2400" dirty="0"/>
          </a:p>
          <a:p>
            <a:pPr algn="just" rtl="1"/>
            <a:r>
              <a:rPr lang="fa-IR" sz="2400" dirty="0"/>
              <a:t> </a:t>
            </a:r>
            <a:endParaRPr lang="en-US" sz="2400" dirty="0"/>
          </a:p>
          <a:p>
            <a:pPr algn="just" rtl="1"/>
            <a:r>
              <a:rPr lang="fa-IR" sz="2400" b="1" dirty="0"/>
              <a:t>ماده 688:</a:t>
            </a:r>
            <a:r>
              <a:rPr lang="fa-IR" sz="2400" dirty="0"/>
              <a:t> هراقدامي كه تهديد عليه بهداشت عمومي شناخته شود از قبيل آلوده كردن آب آشاميدني يا توزيع آب آشاميدني آلوده ، دفع غيربهداشتي فضولات انساني ودامي ومواد زائد ، ريختن مواد مسموم كننده در رودخانه ها ،‌زباله درخيابانها وكشتار غيرمجاز دام ، استفاده غيرمجاز فاضلاب خام يا پس آب تصفيه خانه هاي فاضلاب براي مصارف كشاورزي ممنوع مي باشد ومرتكبين چنانچه طبق قوانين خاص مشمول مجازات شديدتري به حسب تا يكسال محكوم خواهند شد .</a:t>
            </a: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32055060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95288" y="504101"/>
            <a:ext cx="820896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rtl="1"/>
            <a:r>
              <a:rPr lang="fa-IR" sz="2400" b="1" dirty="0"/>
              <a:t>ه :  قانون تامين اجتماعي :</a:t>
            </a:r>
            <a:endParaRPr lang="en-US" sz="2400" b="1" dirty="0"/>
          </a:p>
          <a:p>
            <a:pPr algn="just" rtl="1"/>
            <a:r>
              <a:rPr lang="fa-IR" sz="2400" b="1" dirty="0"/>
              <a:t>ماده 60</a:t>
            </a:r>
            <a:r>
              <a:rPr lang="fa-IR" sz="2400" dirty="0"/>
              <a:t> : حوادث ناشي ازكار حوادثي است كه درحين انجام وظيفه وبه سبب آن براي بيمه شده اتفاق مي افتد . مقصود از حين انجام وظيفه تمام اوقاتي ا ست كه بيمه شده دركارگاه يا موسسات وابسته يا ساختمانها ومحوطه آن مشغول كار باشد ويا به دستوركارفرما درخارج ازمحوطه كارگاه عهده دارانجام ماموريتي باشد . اوقات مراجعه به درمانگاه ويا بيمارستان ويا براي معالجات درماني وتوانبخشي واوقات رفت وبرگشت بيمه شده ازمنزل به كارگاه جز، اوقات انجام وظيفه محسوب مي شود مشروط براينكه حادثه درزمان عادي رفت وبرگشت به كارگاه افتاده باشد . حوادثي كه براي بيمه شده درحين اقدام براي نجات سايربيمه شدگان ومساعدت به آنان اتفاق مي افتد حادثه ناشي ازكارمحسوب مي شود</a:t>
            </a:r>
            <a:r>
              <a:rPr lang="fa-IR" sz="2400" dirty="0" smtClean="0"/>
              <a:t>.</a:t>
            </a:r>
          </a:p>
          <a:p>
            <a:pPr algn="just" rtl="1"/>
            <a:endParaRPr lang="en-US" sz="2400" dirty="0"/>
          </a:p>
          <a:p>
            <a:pPr algn="just" rtl="1"/>
            <a:r>
              <a:rPr lang="fa-IR" sz="2400" b="1" dirty="0"/>
              <a:t>ماده 61</a:t>
            </a:r>
            <a:r>
              <a:rPr lang="fa-IR" sz="2400" dirty="0"/>
              <a:t>: بيماريهاي حرفه اي به موجب جدولي كه به پيشنهاد هيئت مديره به تصويب شوراي عالي سازمان خواهد رسيد تعيين مي گردد مدت مسئوليت سازمان نسبت به درمان هريك ازبيماريهاي حرفه اي پس از تغييركاربيمه به شرحي است كه درجدول مزبور قيد مي شود.</a:t>
            </a: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14177509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68313" y="889030"/>
            <a:ext cx="799147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rtl="1"/>
            <a:r>
              <a:rPr lang="fa-IR" sz="2400" dirty="0"/>
              <a:t> </a:t>
            </a:r>
            <a:endParaRPr lang="en-US" sz="2400" dirty="0"/>
          </a:p>
          <a:p>
            <a:pPr algn="just" rtl="1"/>
            <a:r>
              <a:rPr lang="fa-IR" sz="2400" dirty="0"/>
              <a:t>ماده 66: درصورتيكه ثابت شود وقوع حادثه مستقيما" ناشي از عدم رعايت مقررات حفاظت فني وبروز بيماري ناشي  ازعدم رعايت بهداشتي واحتياط لازم ازطرف كارفرما يا نمايندگان اوبوده سازمان هزينه هاي مربوط به معالجه وغرامت ومستمريها وغيره را پرداخت وطبق ماده 50 اين قانون ازكارفرما مطالبه ووصول خواهد نمود</a:t>
            </a:r>
            <a:r>
              <a:rPr lang="fa-IR" sz="2400" dirty="0" smtClean="0"/>
              <a:t>.</a:t>
            </a:r>
          </a:p>
          <a:p>
            <a:pPr algn="just" rtl="1"/>
            <a:endParaRPr lang="en-US" sz="2400" dirty="0"/>
          </a:p>
          <a:p>
            <a:pPr algn="just" rtl="1"/>
            <a:r>
              <a:rPr lang="fa-IR" sz="2400" dirty="0"/>
              <a:t>ماده 88: انجام خدمات بهداشتي مربوط به محيط كاربه عهده كارفرمايا است . بيمه شدگاني كه درمحيط كاربا مواد زيان آور ازقبيل گازهاي </a:t>
            </a:r>
            <a:r>
              <a:rPr lang="fa-IR" sz="2400" dirty="0" smtClean="0"/>
              <a:t>سمي، </a:t>
            </a:r>
            <a:r>
              <a:rPr lang="fa-IR" sz="2400" dirty="0"/>
              <a:t>اشعه وغيره تماس داشته باشند بايد حداقل هرسالي يكبار از طرف سازمان معاينه پزشكي شوند.</a:t>
            </a:r>
            <a:endParaRPr lang="en-US" sz="2400" dirty="0"/>
          </a:p>
          <a:p>
            <a:pPr algn="just" rtl="1"/>
            <a:r>
              <a:rPr lang="fa-IR" sz="2400" dirty="0"/>
              <a:t> </a:t>
            </a:r>
          </a:p>
        </p:txBody>
      </p:sp>
      <p:sp>
        <p:nvSpPr>
          <p:cNvPr id="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1275028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5"/>
          <p:cNvSpPr>
            <a:spLocks noChangeArrowheads="1"/>
          </p:cNvSpPr>
          <p:nvPr/>
        </p:nvSpPr>
        <p:spPr bwMode="auto">
          <a:xfrm>
            <a:off x="4479925" y="3078163"/>
            <a:ext cx="854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kumimoji="0" lang="en-US" sz="4000">
              <a:latin typeface="Tahoma" pitchFamily="34" charset="0"/>
              <a:cs typeface="Times New Roman" pitchFamily="18" charset="0"/>
            </a:endParaRPr>
          </a:p>
        </p:txBody>
      </p:sp>
      <p:sp>
        <p:nvSpPr>
          <p:cNvPr id="21507" name="Rectangle 2"/>
          <p:cNvSpPr>
            <a:spLocks noChangeArrowheads="1"/>
          </p:cNvSpPr>
          <p:nvPr/>
        </p:nvSpPr>
        <p:spPr bwMode="auto">
          <a:xfrm>
            <a:off x="468313" y="723423"/>
            <a:ext cx="8135937" cy="5009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50000"/>
              </a:lnSpc>
            </a:pPr>
            <a:r>
              <a:rPr lang="fa-IR" sz="2400" b="1" dirty="0"/>
              <a:t>ماده 90</a:t>
            </a:r>
            <a:r>
              <a:rPr lang="fa-IR" sz="2400" dirty="0"/>
              <a:t> : افراد شاغل دركارگاهها بايد قابليت واستعداد جسماني متناسب با كارهاي مرجوع داشته باشند بدين منظور كارفرمايان مكلفند قبل از به كارگماردن </a:t>
            </a:r>
            <a:endParaRPr lang="fa-IR" sz="2400" dirty="0" smtClean="0"/>
          </a:p>
          <a:p>
            <a:pPr algn="just" rtl="1">
              <a:lnSpc>
                <a:spcPct val="150000"/>
              </a:lnSpc>
            </a:pPr>
            <a:r>
              <a:rPr lang="fa-IR" sz="2400" dirty="0" smtClean="0"/>
              <a:t>آنها </a:t>
            </a:r>
            <a:r>
              <a:rPr lang="fa-IR" sz="2400" dirty="0"/>
              <a:t>ترتيب معاينه پزشكي آنها را بدهند</a:t>
            </a:r>
            <a:r>
              <a:rPr lang="fa-IR" sz="2400" dirty="0" smtClean="0"/>
              <a:t>.</a:t>
            </a:r>
          </a:p>
          <a:p>
            <a:pPr algn="just" rtl="1">
              <a:lnSpc>
                <a:spcPct val="150000"/>
              </a:lnSpc>
            </a:pPr>
            <a:endParaRPr lang="en-US" sz="2400" dirty="0"/>
          </a:p>
          <a:p>
            <a:pPr algn="just" rtl="1">
              <a:lnSpc>
                <a:spcPct val="150000"/>
              </a:lnSpc>
            </a:pPr>
            <a:r>
              <a:rPr lang="fa-IR" sz="2400" dirty="0"/>
              <a:t>درصورتي كه پس از استخدام مشمولين قانون معلوم شود كه نامبردگان درحين استخدام قابليت واستعداد كارمرجوع رانداشته وكارفرما درمعاينه پزشكي آنها تعلل كرده است وبالنتيجه بيمه شده دچار حادثه شده ويا بيماريش شدت يابد سازمان مقررات اين قانون را درمورد بيمه شده اجرا و هزينه هاي مربوط را از كارفرما طبق ماده 50 اين قانون مطالبه و وصول خواهد نمود.</a:t>
            </a:r>
          </a:p>
        </p:txBody>
      </p:sp>
      <p:sp>
        <p:nvSpPr>
          <p:cNvPr id="4"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30995863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142875"/>
            <a:ext cx="8229600" cy="1011238"/>
          </a:xfrm>
        </p:spPr>
        <p:txBody>
          <a:bodyPr/>
          <a:lstStyle/>
          <a:p>
            <a:r>
              <a:rPr lang="fa-IR" sz="3200" smtClean="0">
                <a:cs typeface="B Titr" pitchFamily="2" charset="-78"/>
              </a:rPr>
              <a:t>کمیته حفاظت فنی و بهداشت کار</a:t>
            </a:r>
            <a:endParaRPr lang="en-US" sz="3200" smtClean="0">
              <a:cs typeface="B Titr" pitchFamily="2" charset="-78"/>
            </a:endParaRPr>
          </a:p>
        </p:txBody>
      </p:sp>
      <p:sp>
        <p:nvSpPr>
          <p:cNvPr id="51203" name="Content Placeholder 2"/>
          <p:cNvSpPr>
            <a:spLocks noGrp="1"/>
          </p:cNvSpPr>
          <p:nvPr>
            <p:ph idx="1"/>
          </p:nvPr>
        </p:nvSpPr>
        <p:spPr>
          <a:xfrm>
            <a:off x="457200" y="1071563"/>
            <a:ext cx="8229600" cy="5500687"/>
          </a:xfrm>
        </p:spPr>
        <p:txBody>
          <a:bodyPr>
            <a:normAutofit lnSpcReduction="10000"/>
          </a:bodyPr>
          <a:lstStyle/>
          <a:p>
            <a:pPr algn="r" rtl="1"/>
            <a:r>
              <a:rPr lang="fa-IR" sz="2400" b="1" smtClean="0">
                <a:solidFill>
                  <a:srgbClr val="C00000"/>
                </a:solidFill>
                <a:cs typeface="B Nazanin" pitchFamily="2" charset="-78"/>
              </a:rPr>
              <a:t>اهداف کمیته:</a:t>
            </a:r>
          </a:p>
          <a:p>
            <a:pPr algn="r" rtl="1">
              <a:buFont typeface="Arial" pitchFamily="34" charset="0"/>
              <a:buNone/>
            </a:pPr>
            <a:r>
              <a:rPr lang="fa-IR" sz="2400" smtClean="0">
                <a:solidFill>
                  <a:srgbClr val="0070C0"/>
                </a:solidFill>
                <a:cs typeface="B Nazanin" pitchFamily="2" charset="-78"/>
              </a:rPr>
              <a:t>1- تامین مشارکت کارگران و کارفرمایان در رعایت مقررات ایمنی و بهداشتی</a:t>
            </a:r>
          </a:p>
          <a:p>
            <a:pPr algn="r" rtl="1">
              <a:buFont typeface="Arial" pitchFamily="34" charset="0"/>
              <a:buNone/>
            </a:pPr>
            <a:r>
              <a:rPr lang="fa-IR" sz="2400" smtClean="0">
                <a:solidFill>
                  <a:srgbClr val="0070C0"/>
                </a:solidFill>
                <a:cs typeface="B Nazanin" pitchFamily="2" charset="-78"/>
              </a:rPr>
              <a:t>2- پیشگیری از حوادث و بیماری های ناشی از کار</a:t>
            </a:r>
          </a:p>
          <a:p>
            <a:pPr algn="r" rtl="1">
              <a:buFont typeface="Arial" pitchFamily="34" charset="0"/>
              <a:buNone/>
            </a:pPr>
            <a:r>
              <a:rPr lang="fa-IR" sz="2400" smtClean="0">
                <a:solidFill>
                  <a:srgbClr val="0070C0"/>
                </a:solidFill>
                <a:cs typeface="B Nazanin" pitchFamily="2" charset="-78"/>
              </a:rPr>
              <a:t>3- حفظ و ارتقاء سلامتی کارگران</a:t>
            </a:r>
          </a:p>
          <a:p>
            <a:pPr algn="r" rtl="1">
              <a:buFont typeface="Arial" pitchFamily="34" charset="0"/>
              <a:buNone/>
            </a:pPr>
            <a:r>
              <a:rPr lang="fa-IR" sz="2400" smtClean="0">
                <a:solidFill>
                  <a:srgbClr val="0070C0"/>
                </a:solidFill>
                <a:cs typeface="B Nazanin" pitchFamily="2" charset="-78"/>
              </a:rPr>
              <a:t>4- سالم سازی محیط کار</a:t>
            </a:r>
          </a:p>
          <a:p>
            <a:pPr algn="r" rtl="1">
              <a:buFont typeface="Arial" pitchFamily="34" charset="0"/>
              <a:buNone/>
            </a:pPr>
            <a:r>
              <a:rPr lang="fa-IR" sz="2400" smtClean="0">
                <a:solidFill>
                  <a:srgbClr val="0070C0"/>
                </a:solidFill>
                <a:cs typeface="B Nazanin" pitchFamily="2" charset="-78"/>
              </a:rPr>
              <a:t>5- صیانت از نیروی کار و منابع مادی کشور</a:t>
            </a:r>
          </a:p>
          <a:p>
            <a:pPr algn="r" rtl="1"/>
            <a:r>
              <a:rPr lang="fa-IR" sz="2400" b="1" smtClean="0">
                <a:solidFill>
                  <a:srgbClr val="C00000"/>
                </a:solidFill>
                <a:cs typeface="B Nazanin" pitchFamily="2" charset="-78"/>
              </a:rPr>
              <a:t>اعضاء کمیته حفاظت:</a:t>
            </a:r>
          </a:p>
          <a:p>
            <a:pPr algn="r" rtl="1">
              <a:buFont typeface="Arial" pitchFamily="34" charset="0"/>
              <a:buNone/>
            </a:pPr>
            <a:r>
              <a:rPr lang="fa-IR" sz="2400" smtClean="0">
                <a:cs typeface="B Nazanin" pitchFamily="2" charset="-78"/>
              </a:rPr>
              <a:t>1- کارفرما (نماینده)      2- شورای اسلامی کار یا نماینده کارگری     3- مدیر فنی    4- مسئول حفاظت فنی      5- مسئول بهداشت حرفه ای</a:t>
            </a:r>
          </a:p>
          <a:p>
            <a:pPr algn="r" rtl="1"/>
            <a:r>
              <a:rPr lang="fa-IR" sz="2400" b="1" smtClean="0">
                <a:solidFill>
                  <a:srgbClr val="C00000"/>
                </a:solidFill>
                <a:cs typeface="B Nazanin" pitchFamily="2" charset="-78"/>
              </a:rPr>
              <a:t>الزامات:</a:t>
            </a:r>
          </a:p>
          <a:p>
            <a:pPr algn="r" rtl="1">
              <a:buFont typeface="Arial" pitchFamily="34" charset="0"/>
              <a:buNone/>
            </a:pPr>
            <a:r>
              <a:rPr lang="fa-IR" sz="2400" smtClean="0">
                <a:solidFill>
                  <a:srgbClr val="008000"/>
                </a:solidFill>
                <a:cs typeface="B Nazanin" pitchFamily="2" charset="-78"/>
              </a:rPr>
              <a:t>1- تشکیل کمیته در کارگاه های با بیش از 25 نفر کارگر</a:t>
            </a:r>
          </a:p>
          <a:p>
            <a:pPr algn="r" rtl="1">
              <a:buFont typeface="Arial" pitchFamily="34" charset="0"/>
              <a:buNone/>
            </a:pPr>
            <a:r>
              <a:rPr lang="fa-IR" sz="2400" smtClean="0">
                <a:solidFill>
                  <a:srgbClr val="008000"/>
                </a:solidFill>
                <a:cs typeface="B Nazanin" pitchFamily="2" charset="-78"/>
              </a:rPr>
              <a:t>2- تشکیل جلسه حداقل یک بار در ماه و ارسال صورتجلسه مصوب به اداره کار و مرکز بهداشت استان.</a:t>
            </a:r>
          </a:p>
          <a:p>
            <a:pPr algn="r" rtl="1">
              <a:buFont typeface="Arial" pitchFamily="34" charset="0"/>
              <a:buNone/>
            </a:pPr>
            <a:endParaRPr lang="en-US" sz="2400" smtClean="0">
              <a:cs typeface="B Nazanin" pitchFamily="2" charset="-78"/>
            </a:endParaRPr>
          </a:p>
        </p:txBody>
      </p:sp>
      <p:pic>
        <p:nvPicPr>
          <p:cNvPr id="51204" name="Picture 2" descr="http://kermanhse.com/MainFolder/armmarka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44450"/>
            <a:ext cx="136842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5"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3429250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93688" y="476672"/>
            <a:ext cx="8229600" cy="1143000"/>
          </a:xfrm>
        </p:spPr>
        <p:txBody>
          <a:bodyPr/>
          <a:lstStyle/>
          <a:p>
            <a:pPr rtl="1" eaLnBrk="1" hangingPunct="1"/>
            <a:r>
              <a:rPr lang="ar-SA" sz="2000" dirty="0" smtClean="0">
                <a:solidFill>
                  <a:srgbClr val="000000"/>
                </a:solidFill>
                <a:cs typeface="B Titr" pitchFamily="2" charset="-78"/>
              </a:rPr>
              <a:t>آيين</a:t>
            </a:r>
            <a:r>
              <a:rPr lang="ar-SA" sz="2000" dirty="0" smtClean="0">
                <a:solidFill>
                  <a:srgbClr val="000000"/>
                </a:solidFill>
              </a:rPr>
              <a:t>‌</a:t>
            </a:r>
            <a:r>
              <a:rPr lang="ar-SA" sz="2000" dirty="0" smtClean="0">
                <a:solidFill>
                  <a:srgbClr val="000000"/>
                </a:solidFill>
                <a:cs typeface="B Titr" pitchFamily="2" charset="-78"/>
              </a:rPr>
              <a:t>نامه كميته حفاظت فني و بهداشت كار</a:t>
            </a:r>
            <a:endParaRPr lang="en-US" sz="2000" dirty="0" smtClean="0">
              <a:solidFill>
                <a:srgbClr val="000000"/>
              </a:solidFill>
              <a:cs typeface="B Titr" pitchFamily="2" charset="-78"/>
            </a:endParaRPr>
          </a:p>
        </p:txBody>
      </p:sp>
      <p:sp>
        <p:nvSpPr>
          <p:cNvPr id="3075" name="Rectangle 3">
            <a:hlinkClick r:id="" action="ppaction://hlinkshowjump?jump=nextslide"/>
            <a:hlinkHover r:id="" action="ppaction://noaction" highlightClick="1"/>
          </p:cNvPr>
          <p:cNvSpPr>
            <a:spLocks noChangeArrowheads="1"/>
          </p:cNvSpPr>
          <p:nvPr/>
        </p:nvSpPr>
        <p:spPr bwMode="auto">
          <a:xfrm>
            <a:off x="1906910" y="2492897"/>
            <a:ext cx="5185370" cy="980554"/>
          </a:xfrm>
          <a:prstGeom prst="rect">
            <a:avLst/>
          </a:prstGeom>
          <a:ln/>
        </p:spPr>
        <p:style>
          <a:lnRef idx="1">
            <a:schemeClr val="accent4"/>
          </a:lnRef>
          <a:fillRef idx="2">
            <a:schemeClr val="accent4"/>
          </a:fillRef>
          <a:effectRef idx="1">
            <a:schemeClr val="accent4"/>
          </a:effectRef>
          <a:fontRef idx="minor">
            <a:schemeClr val="dk1"/>
          </a:fontRef>
        </p:style>
        <p:txBody>
          <a:bodyPr wrap="none" anchor="ctr"/>
          <a:lstStyle/>
          <a:p>
            <a:pPr marL="609600" indent="-609600" algn="ctr" rtl="1">
              <a:lnSpc>
                <a:spcPct val="80000"/>
              </a:lnSpc>
              <a:spcBef>
                <a:spcPct val="20000"/>
              </a:spcBef>
              <a:buClr>
                <a:schemeClr val="hlink"/>
              </a:buClr>
              <a:buSzPct val="65000"/>
            </a:pPr>
            <a:r>
              <a:rPr lang="ar-SA" sz="2800" b="1" dirty="0">
                <a:solidFill>
                  <a:schemeClr val="accent2">
                    <a:lumMod val="75000"/>
                  </a:schemeClr>
                </a:solidFill>
                <a:latin typeface="Tahoma" pitchFamily="34" charset="0"/>
                <a:cs typeface="2  Nazanin" pitchFamily="2" charset="-78"/>
              </a:rPr>
              <a:t>آيين</a:t>
            </a:r>
            <a:r>
              <a:rPr lang="ar-SA" sz="2800" b="1" dirty="0">
                <a:solidFill>
                  <a:schemeClr val="accent2">
                    <a:lumMod val="75000"/>
                  </a:schemeClr>
                </a:solidFill>
                <a:latin typeface="Tahoma" pitchFamily="34" charset="0"/>
                <a:cs typeface="B Nazanin" pitchFamily="2" charset="-78"/>
              </a:rPr>
              <a:t>‌</a:t>
            </a:r>
            <a:r>
              <a:rPr lang="ar-SA" sz="2800" b="1" dirty="0">
                <a:solidFill>
                  <a:schemeClr val="accent2">
                    <a:lumMod val="75000"/>
                  </a:schemeClr>
                </a:solidFill>
                <a:latin typeface="Tahoma" pitchFamily="34" charset="0"/>
                <a:cs typeface="2  Nazanin" pitchFamily="2" charset="-78"/>
              </a:rPr>
              <a:t>نامه كميته حفاظت فني و بهداشت كار</a:t>
            </a:r>
            <a:endParaRPr lang="en-US" sz="2800" b="1" dirty="0">
              <a:solidFill>
                <a:schemeClr val="accent2">
                  <a:lumMod val="75000"/>
                </a:schemeClr>
              </a:solidFill>
              <a:latin typeface="Tahoma" pitchFamily="34" charset="0"/>
              <a:cs typeface="2  Nazanin" pitchFamily="2" charset="-78"/>
            </a:endParaRPr>
          </a:p>
          <a:p>
            <a:pPr marL="609600" indent="-609600" algn="ctr" rtl="1">
              <a:lnSpc>
                <a:spcPct val="80000"/>
              </a:lnSpc>
              <a:spcBef>
                <a:spcPct val="20000"/>
              </a:spcBef>
              <a:buClr>
                <a:schemeClr val="hlink"/>
              </a:buClr>
              <a:buSzPct val="65000"/>
            </a:pPr>
            <a:r>
              <a:rPr lang="fa-IR" sz="2800" b="1" dirty="0">
                <a:solidFill>
                  <a:schemeClr val="accent2">
                    <a:lumMod val="75000"/>
                  </a:schemeClr>
                </a:solidFill>
                <a:latin typeface="Tahoma" pitchFamily="34" charset="0"/>
                <a:cs typeface="2  Nazanin" pitchFamily="2" charset="-78"/>
              </a:rPr>
              <a:t>به تفكيك فصل</a:t>
            </a:r>
            <a:endParaRPr lang="en-US" sz="2800" b="1" dirty="0">
              <a:solidFill>
                <a:schemeClr val="accent2">
                  <a:lumMod val="75000"/>
                </a:schemeClr>
              </a:solidFill>
              <a:latin typeface="Tahoma" pitchFamily="34" charset="0"/>
              <a:cs typeface="2  Nazanin" pitchFamily="2" charset="-78"/>
            </a:endParaRPr>
          </a:p>
        </p:txBody>
      </p:sp>
      <p:sp>
        <p:nvSpPr>
          <p:cNvPr id="3077" name="Rectangle 5"/>
          <p:cNvSpPr>
            <a:spLocks noChangeArrowheads="1"/>
          </p:cNvSpPr>
          <p:nvPr/>
        </p:nvSpPr>
        <p:spPr bwMode="auto">
          <a:xfrm>
            <a:off x="539750" y="4294188"/>
            <a:ext cx="7983538" cy="1439862"/>
          </a:xfrm>
          <a:prstGeom prst="rect">
            <a:avLst/>
          </a:prstGeom>
          <a:noFill/>
          <a:ln>
            <a:noFill/>
          </a:ln>
          <a:effectLst/>
          <a:extLst>
            <a:ext uri="{909E8E84-426E-40DD-AFC4-6F175D3DCCD1}">
              <a14:hiddenFill xmlns:a14="http://schemas.microsoft.com/office/drawing/2010/main">
                <a:solidFill>
                  <a:srgbClr val="0033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352425" indent="273050" algn="just" rtl="1">
              <a:lnSpc>
                <a:spcPct val="80000"/>
              </a:lnSpc>
              <a:spcBef>
                <a:spcPct val="20000"/>
              </a:spcBef>
              <a:buClr>
                <a:schemeClr val="hlink"/>
              </a:buClr>
              <a:buSzPct val="65000"/>
            </a:pPr>
            <a:r>
              <a:rPr lang="ar-SA" sz="2000" b="1" dirty="0">
                <a:solidFill>
                  <a:srgbClr val="584E71"/>
                </a:solidFill>
                <a:latin typeface="Tahoma" pitchFamily="34" charset="0"/>
                <a:cs typeface="B Nazanin" pitchFamily="2" charset="-78"/>
              </a:rPr>
              <a:t>اين آيين نامه در 7 ماده و 10 تبصره به استناد ماده 93 قانون كار جمهوري اسلامي ايران توسط وزارتخانه‌هاي كار و امور اجتماعي و وزارت بهداشت، درمان و آموزش پزشكي تهيه شده و در تاريخ 11/4/74 به تصويب وزراي كار و امور اجتماعي و بهداشت، ‌درمان و آموزش پزشكي رسيد.</a:t>
            </a:r>
            <a:endParaRPr lang="fa-IR" sz="2000" b="1" dirty="0">
              <a:solidFill>
                <a:srgbClr val="584E71"/>
              </a:solidFill>
              <a:latin typeface="Tahoma" pitchFamily="34" charset="0"/>
              <a:cs typeface="B Nazanin" pitchFamily="2" charset="-78"/>
            </a:endParaRPr>
          </a:p>
          <a:p>
            <a:pPr marL="352425" indent="273050" algn="just" rtl="1">
              <a:lnSpc>
                <a:spcPct val="80000"/>
              </a:lnSpc>
              <a:spcBef>
                <a:spcPct val="20000"/>
              </a:spcBef>
              <a:buClr>
                <a:schemeClr val="hlink"/>
              </a:buClr>
              <a:buSzPct val="65000"/>
            </a:pPr>
            <a:r>
              <a:rPr lang="ar-SA" sz="2000" b="1" dirty="0">
                <a:solidFill>
                  <a:srgbClr val="584E71"/>
                </a:solidFill>
                <a:latin typeface="Tahoma" pitchFamily="34" charset="0"/>
                <a:cs typeface="B Nazanin" pitchFamily="2" charset="-78"/>
              </a:rPr>
              <a:t>ـ تاييد شده در جلسه مورخ 12/5/83 شورايعالي حفاظت فني و بهداشت كار</a:t>
            </a:r>
            <a:endParaRPr lang="en-US" sz="2000" b="1" dirty="0">
              <a:solidFill>
                <a:srgbClr val="584E71"/>
              </a:solidFill>
              <a:latin typeface="Tahoma" pitchFamily="34" charset="0"/>
              <a:cs typeface="B Nazanin" pitchFamily="2" charset="-78"/>
            </a:endParaRPr>
          </a:p>
        </p:txBody>
      </p:sp>
      <p:sp>
        <p:nvSpPr>
          <p:cNvPr id="6"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2340688443"/>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blinds(horizontal)">
                                      <p:cBhvr>
                                        <p:cTn id="7" dur="1000"/>
                                        <p:tgtEl>
                                          <p:spTgt spid="3075"/>
                                        </p:tgtEl>
                                      </p:cBhvr>
                                    </p:animEffect>
                                  </p:childTnLst>
                                </p:cTn>
                              </p:par>
                            </p:childTnLst>
                          </p:cTn>
                        </p:par>
                        <p:par>
                          <p:cTn id="8" fill="hold" nodeType="afterGroup">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077"/>
                                        </p:tgtEl>
                                        <p:attrNameLst>
                                          <p:attrName>style.visibility</p:attrName>
                                        </p:attrNameLst>
                                      </p:cBhvr>
                                      <p:to>
                                        <p:strVal val="visible"/>
                                      </p:to>
                                    </p:set>
                                    <p:animEffect transition="in" filter="blinds(horizontal)">
                                      <p:cBhvr>
                                        <p:cTn id="11" dur="1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14500" y="500063"/>
            <a:ext cx="5715000" cy="1143000"/>
          </a:xfrm>
        </p:spPr>
        <p:txBody>
          <a:bodyPr/>
          <a:lstStyle/>
          <a:p>
            <a:pPr rtl="1"/>
            <a:r>
              <a:rPr lang="fa-IR" sz="2800" dirty="0" smtClean="0">
                <a:cs typeface="B Titr" pitchFamily="2" charset="-78"/>
              </a:rPr>
              <a:t>دوره کمیته حفاظت فنی و بهداشت کار</a:t>
            </a:r>
            <a:endParaRPr lang="en-US" sz="2800" dirty="0" smtClean="0"/>
          </a:p>
        </p:txBody>
      </p:sp>
      <p:pic>
        <p:nvPicPr>
          <p:cNvPr id="5123" name="Picture 2" descr="G:\HSE Documents\سيستم اطلاعاتي ايمني٬بهداشت٬محيط زيست ( HSE )_files\hse-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8813" y="2221334"/>
            <a:ext cx="5129212" cy="286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a:solidFill>
                  <a:srgbClr val="548DD4"/>
                </a:solidFill>
                <a:latin typeface="Times New Roman" pitchFamily="18" charset="0"/>
                <a:ea typeface="Calibri" pitchFamily="34" charset="0"/>
                <a:cs typeface="Times New Roman" pitchFamily="18" charset="0"/>
              </a:rPr>
              <a:t>H</a:t>
            </a:r>
            <a:r>
              <a:rPr lang="en-US" sz="1600">
                <a:latin typeface="Times New Roman" pitchFamily="18" charset="0"/>
                <a:ea typeface="Calibri" pitchFamily="34" charset="0"/>
                <a:cs typeface="Times New Roman" pitchFamily="18" charset="0"/>
              </a:rPr>
              <a:t>A</a:t>
            </a:r>
            <a:r>
              <a:rPr lang="en-US" sz="2800" b="1" u="sng">
                <a:solidFill>
                  <a:srgbClr val="FF0000"/>
                </a:solidFill>
                <a:latin typeface="Times New Roman" pitchFamily="18" charset="0"/>
                <a:ea typeface="Calibri" pitchFamily="34" charset="0"/>
                <a:cs typeface="Times New Roman" pitchFamily="18" charset="0"/>
              </a:rPr>
              <a:t>S</a:t>
            </a:r>
            <a:r>
              <a:rPr lang="en-US" sz="1600">
                <a:latin typeface="Times New Roman" pitchFamily="18" charset="0"/>
                <a:ea typeface="Calibri" pitchFamily="34" charset="0"/>
                <a:cs typeface="Times New Roman" pitchFamily="18" charset="0"/>
              </a:rPr>
              <a:t>H</a:t>
            </a:r>
            <a:r>
              <a:rPr lang="en-US" sz="2800" b="1" u="sng">
                <a:solidFill>
                  <a:srgbClr val="00B050"/>
                </a:solidFill>
                <a:latin typeface="Times New Roman" pitchFamily="18" charset="0"/>
                <a:ea typeface="Calibri" pitchFamily="34" charset="0"/>
                <a:cs typeface="Times New Roman" pitchFamily="18" charset="0"/>
              </a:rPr>
              <a:t>E</a:t>
            </a:r>
            <a:r>
              <a:rPr lang="en-US" sz="1600">
                <a:latin typeface="Times New Roman" pitchFamily="18" charset="0"/>
                <a:ea typeface="Calibri" pitchFamily="34" charset="0"/>
                <a:cs typeface="Times New Roman" pitchFamily="18" charset="0"/>
              </a:rPr>
              <a:t>MI</a:t>
            </a:r>
            <a:endParaRPr lang="en-US">
              <a:ea typeface="Calibri" pitchFamily="34" charset="0"/>
              <a:cs typeface="Times New Roman" pitchFamily="18" charset="0"/>
            </a:endParaRPr>
          </a:p>
        </p:txBody>
      </p:sp>
      <p:pic>
        <p:nvPicPr>
          <p:cNvPr id="5126" name="Picture 2" descr="http://kermanhse.com/MainFolder/armmarka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44450"/>
            <a:ext cx="136842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49393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06375" y="558006"/>
            <a:ext cx="8775700" cy="5175250"/>
          </a:xfrm>
        </p:spPr>
        <p:txBody>
          <a:bodyPr>
            <a:noAutofit/>
          </a:bodyPr>
          <a:lstStyle/>
          <a:p>
            <a:pPr algn="just" rtl="1" eaLnBrk="1" hangingPunct="1">
              <a:buFontTx/>
              <a:buNone/>
            </a:pPr>
            <a:r>
              <a:rPr lang="ar-SA" sz="1800" b="1" dirty="0" smtClean="0">
                <a:solidFill>
                  <a:srgbClr val="584E71"/>
                </a:solidFill>
                <a:cs typeface="B Nazanin" pitchFamily="2" charset="-78"/>
              </a:rPr>
              <a:t>ماده</a:t>
            </a:r>
            <a:r>
              <a:rPr lang="ar-SA" sz="1800" b="1" dirty="0" smtClean="0">
                <a:solidFill>
                  <a:srgbClr val="584E71"/>
                </a:solidFill>
              </a:rPr>
              <a:t>‌</a:t>
            </a:r>
            <a:r>
              <a:rPr lang="ar-SA" sz="1800" b="1" dirty="0" smtClean="0">
                <a:solidFill>
                  <a:srgbClr val="584E71"/>
                </a:solidFill>
                <a:cs typeface="B Nazanin" pitchFamily="2" charset="-78"/>
              </a:rPr>
              <a:t> 1 : به منظور تأمين مشاركت كارگران و كارفرمايان و نظارت بر حسن اجراي مقررات حفاظت فني و بهداشت كار، صيانت نيروي انساني و منابع مادي كشور در كارگاه</a:t>
            </a:r>
            <a:r>
              <a:rPr lang="ar-SA" sz="1800" b="1" dirty="0" smtClean="0">
                <a:solidFill>
                  <a:srgbClr val="584E71"/>
                </a:solidFill>
              </a:rPr>
              <a:t>‌</a:t>
            </a:r>
            <a:r>
              <a:rPr lang="ar-SA" sz="1800" b="1" dirty="0" smtClean="0">
                <a:solidFill>
                  <a:srgbClr val="584E71"/>
                </a:solidFill>
                <a:cs typeface="B Nazanin" pitchFamily="2" charset="-78"/>
              </a:rPr>
              <a:t>هاي مشمول و همچنين پيش گيري از حوادث و بيماري</a:t>
            </a:r>
            <a:r>
              <a:rPr lang="ar-SA" sz="1800" b="1" dirty="0" smtClean="0">
                <a:solidFill>
                  <a:srgbClr val="584E71"/>
                </a:solidFill>
              </a:rPr>
              <a:t>‌</a:t>
            </a:r>
            <a:r>
              <a:rPr lang="ar-SA" sz="1800" b="1" dirty="0" smtClean="0">
                <a:solidFill>
                  <a:srgbClr val="584E71"/>
                </a:solidFill>
                <a:cs typeface="B Nazanin" pitchFamily="2" charset="-78"/>
              </a:rPr>
              <a:t>هاي ناشي از كار، حفظ و ارتقاء سلامتي كارگران و سالم سازي محيط هاي كار، تشكيل كميته</a:t>
            </a:r>
            <a:r>
              <a:rPr lang="ar-SA" sz="1800" b="1" dirty="0" smtClean="0">
                <a:solidFill>
                  <a:srgbClr val="584E71"/>
                </a:solidFill>
              </a:rPr>
              <a:t>‌</a:t>
            </a:r>
            <a:r>
              <a:rPr lang="ar-SA" sz="1800" b="1" dirty="0" smtClean="0">
                <a:solidFill>
                  <a:srgbClr val="584E71"/>
                </a:solidFill>
                <a:cs typeface="B Nazanin" pitchFamily="2" charset="-78"/>
              </a:rPr>
              <a:t>هاي حفاظت فني و بهداشت كار با رعايت ضوابط و مقررات مندرج در اين آيين نامه در كارگاه</a:t>
            </a:r>
            <a:r>
              <a:rPr lang="ar-SA" sz="1800" b="1" dirty="0" smtClean="0">
                <a:solidFill>
                  <a:srgbClr val="584E71"/>
                </a:solidFill>
              </a:rPr>
              <a:t>‌</a:t>
            </a:r>
            <a:r>
              <a:rPr lang="ar-SA" sz="1800" b="1" dirty="0" smtClean="0">
                <a:solidFill>
                  <a:srgbClr val="584E71"/>
                </a:solidFill>
                <a:cs typeface="B Nazanin" pitchFamily="2" charset="-78"/>
              </a:rPr>
              <a:t>هاي كشور الزامي است.</a:t>
            </a:r>
          </a:p>
          <a:p>
            <a:pPr algn="just" rtl="1" eaLnBrk="1" hangingPunct="1">
              <a:buFontTx/>
              <a:buNone/>
            </a:pPr>
            <a:r>
              <a:rPr lang="ar-SA" sz="1800" b="1" dirty="0" smtClean="0">
                <a:solidFill>
                  <a:srgbClr val="584E71"/>
                </a:solidFill>
                <a:cs typeface="B Nazanin" pitchFamily="2" charset="-78"/>
              </a:rPr>
              <a:t>ماده</a:t>
            </a:r>
            <a:r>
              <a:rPr lang="ar-SA" sz="1800" b="1" dirty="0" smtClean="0">
                <a:solidFill>
                  <a:srgbClr val="584E71"/>
                </a:solidFill>
              </a:rPr>
              <a:t>‌</a:t>
            </a:r>
            <a:r>
              <a:rPr lang="ar-SA" sz="1800" b="1" dirty="0" smtClean="0">
                <a:solidFill>
                  <a:srgbClr val="584E71"/>
                </a:solidFill>
                <a:cs typeface="B Nazanin" pitchFamily="2" charset="-78"/>
              </a:rPr>
              <a:t> 2 : كارگاه</a:t>
            </a:r>
            <a:r>
              <a:rPr lang="ar-SA" sz="1800" b="1" dirty="0" smtClean="0">
                <a:solidFill>
                  <a:srgbClr val="584E71"/>
                </a:solidFill>
              </a:rPr>
              <a:t>‌</a:t>
            </a:r>
            <a:r>
              <a:rPr lang="ar-SA" sz="1800" b="1" dirty="0" smtClean="0">
                <a:solidFill>
                  <a:srgbClr val="584E71"/>
                </a:solidFill>
                <a:cs typeface="B Nazanin" pitchFamily="2" charset="-78"/>
              </a:rPr>
              <a:t>هايي كه داراي 25 نفر كارگر باشند، كارفرما مكلف است كميته</a:t>
            </a:r>
            <a:r>
              <a:rPr lang="ar-SA" sz="1800" b="1" dirty="0" smtClean="0">
                <a:solidFill>
                  <a:srgbClr val="584E71"/>
                </a:solidFill>
              </a:rPr>
              <a:t>‌</a:t>
            </a:r>
            <a:r>
              <a:rPr lang="ar-SA" sz="1800" b="1" dirty="0" smtClean="0">
                <a:solidFill>
                  <a:srgbClr val="584E71"/>
                </a:solidFill>
                <a:cs typeface="B Nazanin" pitchFamily="2" charset="-78"/>
              </a:rPr>
              <a:t>اي به نام كميته  حفاظت فني و بهداشت كار در كارگاه با اعضاي ذيل تشكيل دهد:</a:t>
            </a:r>
          </a:p>
          <a:p>
            <a:pPr algn="just" rtl="1" eaLnBrk="1" hangingPunct="1">
              <a:buFontTx/>
              <a:buNone/>
            </a:pPr>
            <a:r>
              <a:rPr lang="ar-SA" sz="1800" b="1" dirty="0" smtClean="0">
                <a:solidFill>
                  <a:srgbClr val="584E71"/>
                </a:solidFill>
                <a:cs typeface="B Nazanin" pitchFamily="2" charset="-78"/>
              </a:rPr>
              <a:t>1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كارفرما يا نماينده تام الاختيار او.</a:t>
            </a:r>
          </a:p>
          <a:p>
            <a:pPr algn="just" rtl="1" eaLnBrk="1" hangingPunct="1">
              <a:buFontTx/>
              <a:buNone/>
            </a:pPr>
            <a:r>
              <a:rPr lang="ar-SA" sz="1800" b="1" dirty="0" smtClean="0">
                <a:solidFill>
                  <a:srgbClr val="584E71"/>
                </a:solidFill>
                <a:cs typeface="B Nazanin" pitchFamily="2" charset="-78"/>
              </a:rPr>
              <a:t>2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نماينده شوراي اسلامي كار يا نماينده كارگران كارگاه.</a:t>
            </a:r>
          </a:p>
          <a:p>
            <a:pPr algn="just" rtl="1" eaLnBrk="1" hangingPunct="1">
              <a:buFontTx/>
              <a:buNone/>
            </a:pPr>
            <a:r>
              <a:rPr lang="ar-SA" sz="1800" b="1" dirty="0" smtClean="0">
                <a:solidFill>
                  <a:srgbClr val="584E71"/>
                </a:solidFill>
                <a:cs typeface="B Nazanin" pitchFamily="2" charset="-78"/>
              </a:rPr>
              <a:t>3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مديرفني و در صورت نبودن او يكي از سراستادكاران كارگاه.</a:t>
            </a:r>
          </a:p>
          <a:p>
            <a:pPr algn="just" rtl="1" eaLnBrk="1" hangingPunct="1">
              <a:buFontTx/>
              <a:buNone/>
            </a:pPr>
            <a:r>
              <a:rPr lang="ar-SA" sz="1800" b="1" dirty="0" smtClean="0">
                <a:solidFill>
                  <a:srgbClr val="584E71"/>
                </a:solidFill>
                <a:cs typeface="B Nazanin" pitchFamily="2" charset="-78"/>
              </a:rPr>
              <a:t>4 </a:t>
            </a:r>
            <a:r>
              <a:rPr lang="en-US" sz="1800" b="1" dirty="0" smtClean="0">
                <a:solidFill>
                  <a:srgbClr val="584E71"/>
                </a:solidFill>
                <a:cs typeface="B Nazanin" pitchFamily="2" charset="-78"/>
              </a:rPr>
              <a:t>– </a:t>
            </a:r>
            <a:r>
              <a:rPr lang="ar-SA" sz="1800" b="1" dirty="0" smtClean="0">
                <a:solidFill>
                  <a:srgbClr val="584E71"/>
                </a:solidFill>
                <a:cs typeface="B Nazanin" pitchFamily="2" charset="-78"/>
              </a:rPr>
              <a:t>مسؤول حفاظت فني.</a:t>
            </a:r>
          </a:p>
          <a:p>
            <a:pPr algn="just" rtl="1" eaLnBrk="1" hangingPunct="1">
              <a:buFontTx/>
              <a:buNone/>
            </a:pPr>
            <a:r>
              <a:rPr lang="ar-SA" sz="1800" b="1" dirty="0" smtClean="0">
                <a:solidFill>
                  <a:srgbClr val="584E71"/>
                </a:solidFill>
                <a:cs typeface="B Nazanin" pitchFamily="2" charset="-78"/>
              </a:rPr>
              <a:t>5 </a:t>
            </a:r>
            <a:r>
              <a:rPr lang="en-US" sz="1800" b="1" dirty="0" smtClean="0">
                <a:solidFill>
                  <a:srgbClr val="584E71"/>
                </a:solidFill>
                <a:cs typeface="B Nazanin" pitchFamily="2" charset="-78"/>
              </a:rPr>
              <a:t>– </a:t>
            </a:r>
            <a:r>
              <a:rPr lang="ar-SA" sz="1800" b="1" dirty="0" smtClean="0">
                <a:solidFill>
                  <a:srgbClr val="584E71"/>
                </a:solidFill>
                <a:cs typeface="B Nazanin" pitchFamily="2" charset="-78"/>
              </a:rPr>
              <a:t>مسؤول بهداشت حرفه</a:t>
            </a:r>
            <a:r>
              <a:rPr lang="ar-SA" sz="1800" b="1" dirty="0" smtClean="0">
                <a:solidFill>
                  <a:srgbClr val="584E71"/>
                </a:solidFill>
              </a:rPr>
              <a:t>‌</a:t>
            </a:r>
            <a:r>
              <a:rPr lang="ar-SA" sz="1800" b="1" dirty="0" smtClean="0">
                <a:solidFill>
                  <a:srgbClr val="584E71"/>
                </a:solidFill>
                <a:cs typeface="B Nazanin" pitchFamily="2" charset="-78"/>
              </a:rPr>
              <a:t>اي.</a:t>
            </a:r>
          </a:p>
          <a:p>
            <a:pPr algn="just" rtl="1" eaLnBrk="1" hangingPunct="1">
              <a:buFontTx/>
              <a:buNone/>
            </a:pPr>
            <a:r>
              <a:rPr lang="ar-SA" sz="1800" b="1" dirty="0" smtClean="0">
                <a:solidFill>
                  <a:srgbClr val="584E71"/>
                </a:solidFill>
                <a:cs typeface="B Nazanin" pitchFamily="2" charset="-78"/>
              </a:rPr>
              <a:t>تبصره 1 : مسؤول حفاظت فني مي</a:t>
            </a:r>
            <a:r>
              <a:rPr lang="ar-SA" sz="1800" b="1" dirty="0" smtClean="0">
                <a:solidFill>
                  <a:srgbClr val="584E71"/>
                </a:solidFill>
              </a:rPr>
              <a:t>‌</a:t>
            </a:r>
            <a:r>
              <a:rPr lang="ar-SA" sz="1800" b="1" dirty="0" smtClean="0">
                <a:solidFill>
                  <a:srgbClr val="584E71"/>
                </a:solidFill>
                <a:cs typeface="B Nazanin" pitchFamily="2" charset="-78"/>
              </a:rPr>
              <a:t>بايستي ترجيحاً از فارغ التحصيلان رشته حفاظت فني و ايمني كار باشد.</a:t>
            </a:r>
          </a:p>
          <a:p>
            <a:pPr algn="just" rtl="1" eaLnBrk="1" hangingPunct="1">
              <a:buFontTx/>
              <a:buNone/>
            </a:pPr>
            <a:r>
              <a:rPr lang="ar-SA" sz="1800" b="1" dirty="0" smtClean="0">
                <a:solidFill>
                  <a:srgbClr val="584E71"/>
                </a:solidFill>
                <a:cs typeface="B Nazanin" pitchFamily="2" charset="-78"/>
              </a:rPr>
              <a:t>تبصره  2 : مسؤول بهداشت حرفه</a:t>
            </a:r>
            <a:r>
              <a:rPr lang="ar-SA" sz="1800" b="1" dirty="0" smtClean="0">
                <a:solidFill>
                  <a:srgbClr val="584E71"/>
                </a:solidFill>
              </a:rPr>
              <a:t>‌</a:t>
            </a:r>
            <a:r>
              <a:rPr lang="ar-SA" sz="1800" b="1" dirty="0" smtClean="0">
                <a:solidFill>
                  <a:srgbClr val="584E71"/>
                </a:solidFill>
                <a:cs typeface="B Nazanin" pitchFamily="2" charset="-78"/>
              </a:rPr>
              <a:t>اي مي</a:t>
            </a:r>
            <a:r>
              <a:rPr lang="ar-SA" sz="1800" b="1" dirty="0" smtClean="0">
                <a:solidFill>
                  <a:srgbClr val="584E71"/>
                </a:solidFill>
              </a:rPr>
              <a:t>‌</a:t>
            </a:r>
            <a:r>
              <a:rPr lang="ar-SA" sz="1800" b="1" dirty="0" smtClean="0">
                <a:solidFill>
                  <a:srgbClr val="584E71"/>
                </a:solidFill>
                <a:cs typeface="B Nazanin" pitchFamily="2" charset="-78"/>
              </a:rPr>
              <a:t>بايستي ترجيحاً فارغ التحصيل بهداشت حرفه</a:t>
            </a:r>
            <a:r>
              <a:rPr lang="ar-SA" sz="1800" b="1" dirty="0" smtClean="0">
                <a:solidFill>
                  <a:srgbClr val="584E71"/>
                </a:solidFill>
              </a:rPr>
              <a:t>‌</a:t>
            </a:r>
            <a:r>
              <a:rPr lang="ar-SA" sz="1800" b="1" dirty="0" smtClean="0">
                <a:solidFill>
                  <a:srgbClr val="584E71"/>
                </a:solidFill>
                <a:cs typeface="B Nazanin" pitchFamily="2" charset="-78"/>
              </a:rPr>
              <a:t>اي يا پزشك عمومي مورد تاييد مركز بهداشت شهرستان باشد.</a:t>
            </a:r>
          </a:p>
          <a:p>
            <a:pPr algn="just" rtl="1" eaLnBrk="1" hangingPunct="1">
              <a:buFontTx/>
              <a:buNone/>
            </a:pPr>
            <a:r>
              <a:rPr lang="ar-SA" sz="1800" b="1" dirty="0" smtClean="0">
                <a:solidFill>
                  <a:srgbClr val="584E71"/>
                </a:solidFill>
                <a:cs typeface="B Nazanin" pitchFamily="2" charset="-78"/>
              </a:rPr>
              <a:t>تبصره 3 : اعضاء كميته حفاظت فني و بهداشت كار با هزينه كارفرما بايستي در برنامه</a:t>
            </a:r>
            <a:r>
              <a:rPr lang="ar-SA" sz="1800" b="1" dirty="0" smtClean="0">
                <a:solidFill>
                  <a:srgbClr val="584E71"/>
                </a:solidFill>
              </a:rPr>
              <a:t>‌</a:t>
            </a:r>
            <a:r>
              <a:rPr lang="ar-SA" sz="1800" b="1" dirty="0" smtClean="0">
                <a:solidFill>
                  <a:srgbClr val="584E71"/>
                </a:solidFill>
                <a:cs typeface="B Nazanin" pitchFamily="2" charset="-78"/>
              </a:rPr>
              <a:t>هاي آموزشي و بازآموزي مربوط به حفاظت فني و بهداشت كار كه توسط ارگان</a:t>
            </a:r>
            <a:r>
              <a:rPr lang="ar-SA" sz="1800" b="1" dirty="0" smtClean="0">
                <a:solidFill>
                  <a:srgbClr val="584E71"/>
                </a:solidFill>
              </a:rPr>
              <a:t>‌</a:t>
            </a:r>
            <a:r>
              <a:rPr lang="ar-SA" sz="1800" b="1" dirty="0" smtClean="0">
                <a:solidFill>
                  <a:srgbClr val="584E71"/>
                </a:solidFill>
                <a:cs typeface="B Nazanin" pitchFamily="2" charset="-78"/>
              </a:rPr>
              <a:t>هاي ذيربط برگزار مي</a:t>
            </a:r>
            <a:r>
              <a:rPr lang="ar-SA" sz="1800" b="1" dirty="0" smtClean="0">
                <a:solidFill>
                  <a:srgbClr val="584E71"/>
                </a:solidFill>
              </a:rPr>
              <a:t>‌</a:t>
            </a:r>
            <a:r>
              <a:rPr lang="ar-SA" sz="1800" b="1" dirty="0" smtClean="0">
                <a:solidFill>
                  <a:srgbClr val="584E71"/>
                </a:solidFill>
                <a:cs typeface="B Nazanin" pitchFamily="2" charset="-78"/>
              </a:rPr>
              <a:t>گردد شركت نمايند.</a:t>
            </a:r>
          </a:p>
          <a:p>
            <a:pPr algn="just" rtl="1" eaLnBrk="1" hangingPunct="1">
              <a:buFontTx/>
              <a:buNone/>
            </a:pPr>
            <a:r>
              <a:rPr lang="ar-SA" sz="1800" b="1" dirty="0" smtClean="0">
                <a:solidFill>
                  <a:srgbClr val="584E71"/>
                </a:solidFill>
                <a:cs typeface="B Nazanin" pitchFamily="2" charset="-78"/>
              </a:rPr>
              <a:t>تبصره 4 : در كارگاه</a:t>
            </a:r>
            <a:r>
              <a:rPr lang="ar-SA" sz="1800" b="1" dirty="0" smtClean="0">
                <a:solidFill>
                  <a:srgbClr val="584E71"/>
                </a:solidFill>
              </a:rPr>
              <a:t>‌</a:t>
            </a:r>
            <a:r>
              <a:rPr lang="ar-SA" sz="1800" b="1" dirty="0" smtClean="0">
                <a:solidFill>
                  <a:srgbClr val="584E71"/>
                </a:solidFill>
                <a:cs typeface="B Nazanin" pitchFamily="2" charset="-78"/>
              </a:rPr>
              <a:t>هايي كه بين 25 تا 100 نفر كارگر داشته باشند در صورتي كه يك يا دو نفر از اعضاء كميته در كارگاه حضور نداشته باشند جلسه كميته با حداقل سه نفر از افراد مذكور تشكيل مي</a:t>
            </a:r>
            <a:r>
              <a:rPr lang="ar-SA" sz="1800" b="1" dirty="0" smtClean="0">
                <a:solidFill>
                  <a:srgbClr val="584E71"/>
                </a:solidFill>
              </a:rPr>
              <a:t>‌</a:t>
            </a:r>
            <a:r>
              <a:rPr lang="ar-SA" sz="1800" b="1" dirty="0" smtClean="0">
                <a:solidFill>
                  <a:srgbClr val="584E71"/>
                </a:solidFill>
                <a:cs typeface="B Nazanin" pitchFamily="2" charset="-78"/>
              </a:rPr>
              <a:t>گردد مشروط بر آن كه در اين كميته مسؤول حفاظت فني يا مسؤول بهداشت حرفه</a:t>
            </a:r>
            <a:r>
              <a:rPr lang="ar-SA" sz="1800" b="1" dirty="0" smtClean="0">
                <a:solidFill>
                  <a:srgbClr val="584E71"/>
                </a:solidFill>
              </a:rPr>
              <a:t>‌</a:t>
            </a:r>
            <a:r>
              <a:rPr lang="ar-SA" sz="1800" b="1" dirty="0" smtClean="0">
                <a:solidFill>
                  <a:srgbClr val="584E71"/>
                </a:solidFill>
                <a:cs typeface="B Nazanin" pitchFamily="2" charset="-78"/>
              </a:rPr>
              <a:t>اي حضور داشته باشد.</a:t>
            </a:r>
            <a:r>
              <a:rPr lang="en-US" sz="1800" dirty="0" smtClean="0">
                <a:solidFill>
                  <a:srgbClr val="584E71"/>
                </a:solidFill>
                <a:cs typeface="B Nazanin" pitchFamily="2" charset="-78"/>
              </a:rPr>
              <a:t> </a:t>
            </a:r>
            <a:endParaRPr lang="ar-SA" sz="1800" dirty="0" smtClean="0">
              <a:solidFill>
                <a:srgbClr val="584E71"/>
              </a:solidFill>
              <a:cs typeface="B Nazanin" pitchFamily="2" charset="-78"/>
            </a:endParaRPr>
          </a:p>
        </p:txBody>
      </p:sp>
      <p:sp>
        <p:nvSpPr>
          <p:cNvPr id="3076" name="Rectangle 4"/>
          <p:cNvSpPr>
            <a:spLocks noChangeArrowheads="1"/>
          </p:cNvSpPr>
          <p:nvPr/>
        </p:nvSpPr>
        <p:spPr bwMode="auto">
          <a:xfrm>
            <a:off x="-36513" y="-26988"/>
            <a:ext cx="9180513" cy="404813"/>
          </a:xfrm>
          <a:prstGeom prst="rect">
            <a:avLst/>
          </a:prstGeom>
          <a:solidFill>
            <a:srgbClr val="584E7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80000"/>
              </a:lnSpc>
              <a:spcBef>
                <a:spcPct val="20000"/>
              </a:spcBef>
              <a:buClr>
                <a:schemeClr val="hlink"/>
              </a:buClr>
              <a:buSzPct val="65000"/>
            </a:pPr>
            <a:r>
              <a:rPr lang="ar-SA" sz="2000" b="1" dirty="0">
                <a:solidFill>
                  <a:schemeClr val="bg1"/>
                </a:solidFill>
                <a:cs typeface="B Titr" pitchFamily="2" charset="-78"/>
              </a:rPr>
              <a:t>آيين</a:t>
            </a:r>
            <a:r>
              <a:rPr lang="ar-SA" sz="2000" b="1" dirty="0">
                <a:solidFill>
                  <a:schemeClr val="bg1"/>
                </a:solidFill>
              </a:rPr>
              <a:t>‌</a:t>
            </a:r>
            <a:r>
              <a:rPr lang="ar-SA" sz="2000" b="1" dirty="0">
                <a:solidFill>
                  <a:schemeClr val="bg1"/>
                </a:solidFill>
                <a:cs typeface="B Titr" pitchFamily="2" charset="-78"/>
              </a:rPr>
              <a:t>نامه كميته حفاظت فني و بهداشت كار</a:t>
            </a:r>
            <a:endParaRPr lang="en-US" sz="2000" b="1" dirty="0">
              <a:solidFill>
                <a:schemeClr val="bg1"/>
              </a:solidFill>
              <a:cs typeface="B Titr" pitchFamily="2" charset="-78"/>
            </a:endParaRPr>
          </a:p>
        </p:txBody>
      </p:sp>
      <p:sp>
        <p:nvSpPr>
          <p:cNvPr id="3077" name="Line 5"/>
          <p:cNvSpPr>
            <a:spLocks noChangeShapeType="1"/>
          </p:cNvSpPr>
          <p:nvPr/>
        </p:nvSpPr>
        <p:spPr bwMode="auto">
          <a:xfrm>
            <a:off x="7002463" y="23955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 name="Line 6"/>
          <p:cNvSpPr>
            <a:spLocks noChangeShapeType="1"/>
          </p:cNvSpPr>
          <p:nvPr/>
        </p:nvSpPr>
        <p:spPr bwMode="auto">
          <a:xfrm>
            <a:off x="8361363" y="2670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 name="Line 7"/>
          <p:cNvSpPr>
            <a:spLocks noChangeShapeType="1"/>
          </p:cNvSpPr>
          <p:nvPr/>
        </p:nvSpPr>
        <p:spPr bwMode="auto">
          <a:xfrm>
            <a:off x="7002463" y="23955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Line 8"/>
          <p:cNvSpPr>
            <a:spLocks noChangeShapeType="1"/>
          </p:cNvSpPr>
          <p:nvPr/>
        </p:nvSpPr>
        <p:spPr bwMode="auto">
          <a:xfrm>
            <a:off x="8361363" y="2670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Line 10"/>
          <p:cNvSpPr>
            <a:spLocks noChangeShapeType="1"/>
          </p:cNvSpPr>
          <p:nvPr/>
        </p:nvSpPr>
        <p:spPr bwMode="auto">
          <a:xfrm>
            <a:off x="-20638" y="388938"/>
            <a:ext cx="9144001"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Tree>
    <p:extLst>
      <p:ext uri="{BB962C8B-B14F-4D97-AF65-F5344CB8AC3E}">
        <p14:creationId xmlns:p14="http://schemas.microsoft.com/office/powerpoint/2010/main" val="2350922899"/>
      </p:ext>
    </p:extLst>
  </p:cSld>
  <p:clrMapOvr>
    <a:masterClrMapping/>
  </p:clrMapOvr>
  <p:transition advClick="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206375" y="836712"/>
            <a:ext cx="8775700" cy="5057775"/>
          </a:xfrm>
        </p:spPr>
        <p:txBody>
          <a:bodyPr>
            <a:noAutofit/>
          </a:bodyPr>
          <a:lstStyle/>
          <a:p>
            <a:pPr algn="just" rtl="1" eaLnBrk="1" hangingPunct="1">
              <a:buFontTx/>
              <a:buNone/>
            </a:pPr>
            <a:r>
              <a:rPr lang="ar-SA" sz="1800" b="1" dirty="0" smtClean="0">
                <a:solidFill>
                  <a:srgbClr val="584E71"/>
                </a:solidFill>
                <a:cs typeface="B Nazanin" pitchFamily="2" charset="-78"/>
              </a:rPr>
              <a:t>ماده</a:t>
            </a:r>
            <a:r>
              <a:rPr lang="ar-SA" sz="1800" b="1" dirty="0" smtClean="0">
                <a:solidFill>
                  <a:srgbClr val="584E71"/>
                </a:solidFill>
              </a:rPr>
              <a:t>‌</a:t>
            </a:r>
            <a:r>
              <a:rPr lang="ar-SA" sz="1800" b="1" dirty="0" smtClean="0">
                <a:solidFill>
                  <a:srgbClr val="584E71"/>
                </a:solidFill>
                <a:cs typeface="B Nazanin" pitchFamily="2" charset="-78"/>
              </a:rPr>
              <a:t> 3 : در كارگاه</a:t>
            </a:r>
            <a:r>
              <a:rPr lang="ar-SA" sz="1800" b="1" dirty="0" smtClean="0">
                <a:solidFill>
                  <a:srgbClr val="584E71"/>
                </a:solidFill>
              </a:rPr>
              <a:t>‌</a:t>
            </a:r>
            <a:r>
              <a:rPr lang="ar-SA" sz="1800" b="1" dirty="0" smtClean="0">
                <a:solidFill>
                  <a:srgbClr val="584E71"/>
                </a:solidFill>
                <a:cs typeface="B Nazanin" pitchFamily="2" charset="-78"/>
              </a:rPr>
              <a:t>هايي كه كمتر از 25 نفر كارگر دارند و نوع كار آنها ايجاب نمايد با نظر مشترك و هماهنگ بازرس كار و كارشناس بهداشت حرفه</a:t>
            </a:r>
            <a:r>
              <a:rPr lang="ar-SA" sz="1800" b="1" dirty="0" smtClean="0">
                <a:solidFill>
                  <a:srgbClr val="584E71"/>
                </a:solidFill>
              </a:rPr>
              <a:t>‌</a:t>
            </a:r>
            <a:r>
              <a:rPr lang="ar-SA" sz="1800" b="1" dirty="0" smtClean="0">
                <a:solidFill>
                  <a:srgbClr val="584E71"/>
                </a:solidFill>
                <a:cs typeface="B Nazanin" pitchFamily="2" charset="-78"/>
              </a:rPr>
              <a:t>اي محل، كارفرما مكلف به تشكيل كميته مذكور خواهد بود.</a:t>
            </a:r>
          </a:p>
          <a:p>
            <a:pPr algn="just" rtl="1" eaLnBrk="1" hangingPunct="1">
              <a:buFontTx/>
              <a:buNone/>
            </a:pPr>
            <a:r>
              <a:rPr lang="ar-SA" sz="1800" b="1" dirty="0" smtClean="0">
                <a:solidFill>
                  <a:srgbClr val="584E71"/>
                </a:solidFill>
                <a:cs typeface="B Nazanin" pitchFamily="2" charset="-78"/>
              </a:rPr>
              <a:t>تبصره 1 : دراين گونه كارگاه</a:t>
            </a:r>
            <a:r>
              <a:rPr lang="ar-SA" sz="1800" b="1" dirty="0" smtClean="0">
                <a:solidFill>
                  <a:srgbClr val="584E71"/>
                </a:solidFill>
              </a:rPr>
              <a:t>‌</a:t>
            </a:r>
            <a:r>
              <a:rPr lang="ar-SA" sz="1800" b="1" dirty="0" smtClean="0">
                <a:solidFill>
                  <a:srgbClr val="584E71"/>
                </a:solidFill>
                <a:cs typeface="B Nazanin" pitchFamily="2" charset="-78"/>
              </a:rPr>
              <a:t>ها كميته مذكور با سه نفر از اعضاء به شرح ذيل تشكيل مي</a:t>
            </a:r>
            <a:r>
              <a:rPr lang="ar-SA" sz="1800" b="1" dirty="0" smtClean="0">
                <a:solidFill>
                  <a:srgbClr val="584E71"/>
                </a:solidFill>
              </a:rPr>
              <a:t>‌</a:t>
            </a:r>
            <a:r>
              <a:rPr lang="ar-SA" sz="1800" b="1" dirty="0" smtClean="0">
                <a:solidFill>
                  <a:srgbClr val="584E71"/>
                </a:solidFill>
                <a:cs typeface="B Nazanin" pitchFamily="2" charset="-78"/>
              </a:rPr>
              <a:t>گردد :</a:t>
            </a:r>
          </a:p>
          <a:p>
            <a:pPr algn="just" rtl="1" eaLnBrk="1" hangingPunct="1">
              <a:buFontTx/>
              <a:buNone/>
            </a:pPr>
            <a:r>
              <a:rPr lang="ar-SA" sz="1800" b="1" dirty="0" smtClean="0">
                <a:solidFill>
                  <a:srgbClr val="584E71"/>
                </a:solidFill>
                <a:cs typeface="B Nazanin" pitchFamily="2" charset="-78"/>
              </a:rPr>
              <a:t>1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كارفرما يا نماينده تام الاختيار وي.</a:t>
            </a:r>
          </a:p>
          <a:p>
            <a:pPr algn="just" rtl="1" eaLnBrk="1" hangingPunct="1">
              <a:buFontTx/>
              <a:buNone/>
            </a:pPr>
            <a:r>
              <a:rPr lang="ar-SA" sz="1800" b="1" dirty="0" smtClean="0">
                <a:solidFill>
                  <a:srgbClr val="584E71"/>
                </a:solidFill>
                <a:cs typeface="B Nazanin" pitchFamily="2" charset="-78"/>
              </a:rPr>
              <a:t>2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نماينده شوراي اسلامي كار يا نماينده كارگران كارگاه.</a:t>
            </a:r>
          </a:p>
          <a:p>
            <a:pPr algn="just" rtl="1" eaLnBrk="1" hangingPunct="1">
              <a:buFontTx/>
              <a:buNone/>
            </a:pPr>
            <a:r>
              <a:rPr lang="ar-SA" sz="1800" b="1" dirty="0" smtClean="0">
                <a:solidFill>
                  <a:srgbClr val="584E71"/>
                </a:solidFill>
                <a:cs typeface="B Nazanin" pitchFamily="2" charset="-78"/>
              </a:rPr>
              <a:t>3 </a:t>
            </a:r>
            <a:r>
              <a:rPr lang="en-US" sz="1800" b="1" dirty="0" smtClean="0">
                <a:solidFill>
                  <a:srgbClr val="584E71"/>
                </a:solidFill>
                <a:cs typeface="B Nazanin" pitchFamily="2" charset="-78"/>
              </a:rPr>
              <a:t>– </a:t>
            </a:r>
            <a:r>
              <a:rPr lang="ar-SA" sz="1800" b="1" dirty="0" smtClean="0">
                <a:solidFill>
                  <a:srgbClr val="584E71"/>
                </a:solidFill>
                <a:cs typeface="B Nazanin" pitchFamily="2" charset="-78"/>
              </a:rPr>
              <a:t>مس</a:t>
            </a:r>
            <a:r>
              <a:rPr lang="fa-IR" sz="1800" b="1" dirty="0" smtClean="0">
                <a:solidFill>
                  <a:srgbClr val="584E71"/>
                </a:solidFill>
                <a:cs typeface="B Nazanin" pitchFamily="2" charset="-78"/>
              </a:rPr>
              <a:t>ئو</a:t>
            </a:r>
            <a:r>
              <a:rPr lang="ar-SA" sz="1800" b="1" dirty="0" smtClean="0">
                <a:solidFill>
                  <a:srgbClr val="584E71"/>
                </a:solidFill>
                <a:cs typeface="B Nazanin" pitchFamily="2" charset="-78"/>
              </a:rPr>
              <a:t>ل</a:t>
            </a:r>
            <a:r>
              <a:rPr lang="fa-IR" sz="1800" b="1" dirty="0" smtClean="0">
                <a:solidFill>
                  <a:srgbClr val="584E71"/>
                </a:solidFill>
                <a:cs typeface="B Nazanin" pitchFamily="2" charset="-78"/>
              </a:rPr>
              <a:t> </a:t>
            </a:r>
            <a:r>
              <a:rPr lang="ar-SA" sz="1800" b="1" dirty="0" smtClean="0">
                <a:solidFill>
                  <a:srgbClr val="584E71"/>
                </a:solidFill>
                <a:cs typeface="B Nazanin" pitchFamily="2" charset="-78"/>
              </a:rPr>
              <a:t>حفاظت فني و بهداشت حرفه</a:t>
            </a:r>
            <a:r>
              <a:rPr lang="ar-SA" sz="1800" b="1" dirty="0" smtClean="0">
                <a:solidFill>
                  <a:srgbClr val="584E71"/>
                </a:solidFill>
              </a:rPr>
              <a:t>‌</a:t>
            </a:r>
            <a:r>
              <a:rPr lang="ar-SA" sz="1800" b="1" dirty="0" smtClean="0">
                <a:solidFill>
                  <a:srgbClr val="584E71"/>
                </a:solidFill>
                <a:cs typeface="B Nazanin" pitchFamily="2" charset="-78"/>
              </a:rPr>
              <a:t>اي.</a:t>
            </a:r>
          </a:p>
          <a:p>
            <a:pPr algn="just" rtl="1" eaLnBrk="1" hangingPunct="1">
              <a:buFontTx/>
              <a:buNone/>
            </a:pPr>
            <a:r>
              <a:rPr lang="ar-SA" sz="1800" b="1" dirty="0" smtClean="0">
                <a:solidFill>
                  <a:srgbClr val="584E71"/>
                </a:solidFill>
                <a:cs typeface="B Nazanin" pitchFamily="2" charset="-78"/>
              </a:rPr>
              <a:t>تبصره2: صلاحيت مسؤوليت حفاظت فني و بهداشت حرفه</a:t>
            </a:r>
            <a:r>
              <a:rPr lang="ar-SA" sz="1800" b="1" dirty="0" smtClean="0">
                <a:solidFill>
                  <a:srgbClr val="584E71"/>
                </a:solidFill>
              </a:rPr>
              <a:t>‌</a:t>
            </a:r>
            <a:r>
              <a:rPr lang="ar-SA" sz="1800" b="1" dirty="0" smtClean="0">
                <a:solidFill>
                  <a:srgbClr val="584E71"/>
                </a:solidFill>
                <a:cs typeface="B Nazanin" pitchFamily="2" charset="-78"/>
              </a:rPr>
              <a:t>اي براي اين گونه كارگاه</a:t>
            </a:r>
            <a:r>
              <a:rPr lang="ar-SA" sz="1800" b="1" dirty="0" smtClean="0">
                <a:solidFill>
                  <a:srgbClr val="584E71"/>
                </a:solidFill>
              </a:rPr>
              <a:t>‌</a:t>
            </a:r>
            <a:r>
              <a:rPr lang="ar-SA" sz="1800" b="1" dirty="0" smtClean="0">
                <a:solidFill>
                  <a:srgbClr val="584E71"/>
                </a:solidFill>
                <a:cs typeface="B Nazanin" pitchFamily="2" charset="-78"/>
              </a:rPr>
              <a:t>ها بايد به تاييد اداره كار و مركز بهداشت محل برسد.</a:t>
            </a:r>
          </a:p>
          <a:p>
            <a:pPr algn="just" rtl="1" eaLnBrk="1" hangingPunct="1">
              <a:buFontTx/>
              <a:buNone/>
            </a:pPr>
            <a:r>
              <a:rPr lang="ar-SA" sz="1800" b="1" dirty="0" smtClean="0">
                <a:solidFill>
                  <a:srgbClr val="584E71"/>
                </a:solidFill>
                <a:cs typeface="B Nazanin" pitchFamily="2" charset="-78"/>
              </a:rPr>
              <a:t>تبصره3 : در كليه كارگاه</a:t>
            </a:r>
            <a:r>
              <a:rPr lang="ar-SA" sz="1800" b="1" dirty="0" smtClean="0">
                <a:solidFill>
                  <a:srgbClr val="584E71"/>
                </a:solidFill>
              </a:rPr>
              <a:t>‌</a:t>
            </a:r>
            <a:r>
              <a:rPr lang="ar-SA" sz="1800" b="1" dirty="0" smtClean="0">
                <a:solidFill>
                  <a:srgbClr val="584E71"/>
                </a:solidFill>
                <a:cs typeface="B Nazanin" pitchFamily="2" charset="-78"/>
              </a:rPr>
              <a:t>هايي كه كميته حفاظت فني و بهداشت كار با سه نفر تشكيل مي</a:t>
            </a:r>
            <a:r>
              <a:rPr lang="ar-SA" sz="1800" b="1" dirty="0" smtClean="0">
                <a:solidFill>
                  <a:srgbClr val="584E71"/>
                </a:solidFill>
              </a:rPr>
              <a:t>‌</a:t>
            </a:r>
            <a:r>
              <a:rPr lang="ar-SA" sz="1800" b="1" dirty="0" smtClean="0">
                <a:solidFill>
                  <a:srgbClr val="584E71"/>
                </a:solidFill>
                <a:cs typeface="B Nazanin" pitchFamily="2" charset="-78"/>
              </a:rPr>
              <a:t>گردد مسؤول حفاظت فني و بهداشت حرفه</a:t>
            </a:r>
            <a:r>
              <a:rPr lang="ar-SA" sz="1800" b="1" dirty="0" smtClean="0">
                <a:solidFill>
                  <a:srgbClr val="584E71"/>
                </a:solidFill>
              </a:rPr>
              <a:t>‌</a:t>
            </a:r>
            <a:r>
              <a:rPr lang="ar-SA" sz="1800" b="1" dirty="0" smtClean="0">
                <a:solidFill>
                  <a:srgbClr val="584E71"/>
                </a:solidFill>
                <a:cs typeface="B Nazanin" pitchFamily="2" charset="-78"/>
              </a:rPr>
              <a:t>اي مي</a:t>
            </a:r>
            <a:r>
              <a:rPr lang="ar-SA" sz="1800" b="1" dirty="0" smtClean="0">
                <a:solidFill>
                  <a:srgbClr val="584E71"/>
                </a:solidFill>
              </a:rPr>
              <a:t>‌</a:t>
            </a:r>
            <a:r>
              <a:rPr lang="ar-SA" sz="1800" b="1" dirty="0" smtClean="0">
                <a:solidFill>
                  <a:srgbClr val="584E71"/>
                </a:solidFill>
                <a:cs typeface="B Nazanin" pitchFamily="2" charset="-78"/>
              </a:rPr>
              <a:t>تواند يك نفر باشد. مشروط برآن كه پس از آموزش</a:t>
            </a:r>
            <a:r>
              <a:rPr lang="ar-SA" sz="1800" b="1" dirty="0" smtClean="0">
                <a:solidFill>
                  <a:srgbClr val="584E71"/>
                </a:solidFill>
              </a:rPr>
              <a:t>‌</a:t>
            </a:r>
            <a:r>
              <a:rPr lang="ar-SA" sz="1800" b="1" dirty="0" smtClean="0">
                <a:solidFill>
                  <a:srgbClr val="584E71"/>
                </a:solidFill>
                <a:cs typeface="B Nazanin" pitchFamily="2" charset="-78"/>
              </a:rPr>
              <a:t>هاي لازم كه با هزينه كارفرما توسط مركز بهداشت و يا اداره كل محل حسب مورد تشكيل مي</a:t>
            </a:r>
            <a:r>
              <a:rPr lang="ar-SA" sz="1800" b="1" dirty="0" smtClean="0">
                <a:solidFill>
                  <a:srgbClr val="584E71"/>
                </a:solidFill>
              </a:rPr>
              <a:t>‌</a:t>
            </a:r>
            <a:r>
              <a:rPr lang="ar-SA" sz="1800" b="1" dirty="0" smtClean="0">
                <a:solidFill>
                  <a:srgbClr val="584E71"/>
                </a:solidFill>
                <a:cs typeface="B Nazanin" pitchFamily="2" charset="-78"/>
              </a:rPr>
              <a:t>گردد شركت نموده و گواهي نامه لازمه را دريافت نمايد.</a:t>
            </a:r>
            <a:r>
              <a:rPr lang="en-US" sz="1800" b="1" dirty="0" smtClean="0">
                <a:solidFill>
                  <a:srgbClr val="584E71"/>
                </a:solidFill>
                <a:cs typeface="B Nazanin" pitchFamily="2" charset="-78"/>
              </a:rPr>
              <a:t> </a:t>
            </a:r>
            <a:endParaRPr lang="fa-IR" sz="1800" b="1" dirty="0" smtClean="0">
              <a:solidFill>
                <a:srgbClr val="584E71"/>
              </a:solidFill>
              <a:cs typeface="B Nazanin" pitchFamily="2" charset="-78"/>
            </a:endParaRPr>
          </a:p>
          <a:p>
            <a:pPr algn="just" rtl="1" eaLnBrk="1" hangingPunct="1">
              <a:buFontTx/>
              <a:buNone/>
            </a:pPr>
            <a:r>
              <a:rPr lang="ar-SA" sz="1800" b="1" dirty="0" smtClean="0">
                <a:solidFill>
                  <a:srgbClr val="584E71"/>
                </a:solidFill>
                <a:cs typeface="B Nazanin" pitchFamily="2" charset="-78"/>
              </a:rPr>
              <a:t>ماده</a:t>
            </a:r>
            <a:r>
              <a:rPr lang="ar-SA" sz="1800" b="1" dirty="0" smtClean="0">
                <a:solidFill>
                  <a:srgbClr val="584E71"/>
                </a:solidFill>
              </a:rPr>
              <a:t>‌</a:t>
            </a:r>
            <a:r>
              <a:rPr lang="ar-SA" sz="1800" b="1" dirty="0" smtClean="0">
                <a:solidFill>
                  <a:srgbClr val="584E71"/>
                </a:solidFill>
                <a:cs typeface="B Nazanin" pitchFamily="2" charset="-78"/>
              </a:rPr>
              <a:t> 4 : جلسات كميته حفاظت فني و بهداشت كار بايد لااقل هرماه يك بار تشكيل گردد و در اولين جلسه خود نسبت به انتخاب يك نفر دبيراز ميان اعضاء كميته اقدام نمايند. تعيين زمان تشكيل جلسات و تنظيم صورت جلسات كميته به عهده دبير جلسه خواهد بود.</a:t>
            </a:r>
          </a:p>
          <a:p>
            <a:pPr algn="just" rtl="1" eaLnBrk="1" hangingPunct="1">
              <a:buFontTx/>
              <a:buNone/>
            </a:pPr>
            <a:r>
              <a:rPr lang="ar-SA" sz="1800" b="1" dirty="0" smtClean="0">
                <a:solidFill>
                  <a:srgbClr val="584E71"/>
                </a:solidFill>
                <a:cs typeface="B Nazanin" pitchFamily="2" charset="-78"/>
              </a:rPr>
              <a:t>تبصره 1 : در مواقع ضروري يا زودتر از موعد با پيشنهاد مديركارخانه يا مسؤول حفاظت فني و يا مسؤول بهداشت حرفه</a:t>
            </a:r>
            <a:r>
              <a:rPr lang="ar-SA" sz="1800" b="1" dirty="0" smtClean="0">
                <a:solidFill>
                  <a:srgbClr val="584E71"/>
                </a:solidFill>
              </a:rPr>
              <a:t>‌</a:t>
            </a:r>
            <a:r>
              <a:rPr lang="ar-SA" sz="1800" b="1" dirty="0" smtClean="0">
                <a:solidFill>
                  <a:srgbClr val="584E71"/>
                </a:solidFill>
                <a:cs typeface="B Nazanin" pitchFamily="2" charset="-78"/>
              </a:rPr>
              <a:t>اي كميته تشكيل خواهد شد.</a:t>
            </a:r>
          </a:p>
          <a:p>
            <a:pPr algn="just" rtl="1" eaLnBrk="1" hangingPunct="1">
              <a:buFontTx/>
              <a:buNone/>
            </a:pPr>
            <a:r>
              <a:rPr lang="ar-SA" sz="1800" b="1" dirty="0" smtClean="0">
                <a:solidFill>
                  <a:srgbClr val="584E71"/>
                </a:solidFill>
                <a:cs typeface="B Nazanin" pitchFamily="2" charset="-78"/>
              </a:rPr>
              <a:t>تبصره 3 : كارفرما مكلف است يك نسخه از تصميمات كميته مذكور و همچنين صورت جلسات تنظيم شده را به اداره كار و مركز بهداشت مربوطه ارسال نمايد.</a:t>
            </a:r>
          </a:p>
        </p:txBody>
      </p:sp>
      <p:sp>
        <p:nvSpPr>
          <p:cNvPr id="4100" name="Rectangle 4"/>
          <p:cNvSpPr>
            <a:spLocks noChangeArrowheads="1"/>
          </p:cNvSpPr>
          <p:nvPr/>
        </p:nvSpPr>
        <p:spPr bwMode="auto">
          <a:xfrm>
            <a:off x="-36513" y="-26988"/>
            <a:ext cx="9180513" cy="404813"/>
          </a:xfrm>
          <a:prstGeom prst="rect">
            <a:avLst/>
          </a:prstGeom>
          <a:solidFill>
            <a:srgbClr val="584E7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80000"/>
              </a:lnSpc>
              <a:spcBef>
                <a:spcPct val="20000"/>
              </a:spcBef>
              <a:buClr>
                <a:schemeClr val="hlink"/>
              </a:buClr>
              <a:buSzPct val="65000"/>
            </a:pPr>
            <a:r>
              <a:rPr lang="ar-SA" sz="2000" b="1" dirty="0">
                <a:solidFill>
                  <a:schemeClr val="bg1"/>
                </a:solidFill>
                <a:cs typeface="B Titr" pitchFamily="2" charset="-78"/>
              </a:rPr>
              <a:t>آيين</a:t>
            </a:r>
            <a:r>
              <a:rPr lang="ar-SA" sz="2000" b="1" dirty="0">
                <a:solidFill>
                  <a:schemeClr val="bg1"/>
                </a:solidFill>
              </a:rPr>
              <a:t>‌</a:t>
            </a:r>
            <a:r>
              <a:rPr lang="ar-SA" sz="2000" b="1" dirty="0">
                <a:solidFill>
                  <a:schemeClr val="bg1"/>
                </a:solidFill>
                <a:cs typeface="B Titr" pitchFamily="2" charset="-78"/>
              </a:rPr>
              <a:t>نامه كميته حفاظت فني و بهداشت كار</a:t>
            </a:r>
            <a:endParaRPr lang="en-US" sz="2000" b="1" dirty="0">
              <a:solidFill>
                <a:schemeClr val="bg1"/>
              </a:solidFill>
              <a:cs typeface="B Titr" pitchFamily="2" charset="-78"/>
            </a:endParaRPr>
          </a:p>
        </p:txBody>
      </p:sp>
      <p:sp>
        <p:nvSpPr>
          <p:cNvPr id="4101" name="Line 5"/>
          <p:cNvSpPr>
            <a:spLocks noChangeShapeType="1"/>
          </p:cNvSpPr>
          <p:nvPr/>
        </p:nvSpPr>
        <p:spPr bwMode="auto">
          <a:xfrm>
            <a:off x="7002463" y="23955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 name="Line 6"/>
          <p:cNvSpPr>
            <a:spLocks noChangeShapeType="1"/>
          </p:cNvSpPr>
          <p:nvPr/>
        </p:nvSpPr>
        <p:spPr bwMode="auto">
          <a:xfrm>
            <a:off x="8361363" y="2670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 name="Line 7"/>
          <p:cNvSpPr>
            <a:spLocks noChangeShapeType="1"/>
          </p:cNvSpPr>
          <p:nvPr/>
        </p:nvSpPr>
        <p:spPr bwMode="auto">
          <a:xfrm>
            <a:off x="7002463" y="23955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 name="Line 8"/>
          <p:cNvSpPr>
            <a:spLocks noChangeShapeType="1"/>
          </p:cNvSpPr>
          <p:nvPr/>
        </p:nvSpPr>
        <p:spPr bwMode="auto">
          <a:xfrm>
            <a:off x="8361363" y="2670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 name="Line 11"/>
          <p:cNvSpPr>
            <a:spLocks noChangeShapeType="1"/>
          </p:cNvSpPr>
          <p:nvPr/>
        </p:nvSpPr>
        <p:spPr bwMode="auto">
          <a:xfrm>
            <a:off x="-20638" y="388938"/>
            <a:ext cx="9144001"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Tree>
    <p:extLst>
      <p:ext uri="{BB962C8B-B14F-4D97-AF65-F5344CB8AC3E}">
        <p14:creationId xmlns:p14="http://schemas.microsoft.com/office/powerpoint/2010/main" val="3804959973"/>
      </p:ext>
    </p:extLst>
  </p:cSld>
  <p:clrMapOvr>
    <a:masterClrMapping/>
  </p:clrMapOvr>
  <p:transition advClick="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206375" y="764704"/>
            <a:ext cx="8775700" cy="3762375"/>
          </a:xfrm>
        </p:spPr>
        <p:txBody>
          <a:bodyPr>
            <a:noAutofit/>
          </a:bodyPr>
          <a:lstStyle/>
          <a:p>
            <a:pPr algn="just" rtl="1" eaLnBrk="1" hangingPunct="1">
              <a:buFontTx/>
              <a:buNone/>
            </a:pPr>
            <a:r>
              <a:rPr lang="ar-SA" sz="1800" b="1" dirty="0" smtClean="0">
                <a:solidFill>
                  <a:srgbClr val="584E71"/>
                </a:solidFill>
                <a:cs typeface="B Nazanin" pitchFamily="2" charset="-78"/>
              </a:rPr>
              <a:t>ماده</a:t>
            </a:r>
            <a:r>
              <a:rPr lang="ar-SA" sz="1800" b="1" dirty="0" smtClean="0">
                <a:solidFill>
                  <a:srgbClr val="584E71"/>
                </a:solidFill>
              </a:rPr>
              <a:t>‌</a:t>
            </a:r>
            <a:r>
              <a:rPr lang="ar-SA" sz="1800" b="1" dirty="0" smtClean="0">
                <a:solidFill>
                  <a:srgbClr val="584E71"/>
                </a:solidFill>
                <a:cs typeface="B Nazanin" pitchFamily="2" charset="-78"/>
              </a:rPr>
              <a:t> 5 : وظايف كميته حفاظت فني و بهداشت كار به شرح ذيل است :</a:t>
            </a:r>
          </a:p>
          <a:p>
            <a:pPr algn="just" rtl="1" eaLnBrk="1" hangingPunct="1">
              <a:buFontTx/>
              <a:buNone/>
            </a:pPr>
            <a:r>
              <a:rPr lang="ar-SA" sz="1800" b="1" dirty="0" smtClean="0">
                <a:solidFill>
                  <a:srgbClr val="584E71"/>
                </a:solidFill>
                <a:cs typeface="B Nazanin" pitchFamily="2" charset="-78"/>
              </a:rPr>
              <a:t>1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طرح مسائل و مشكلات حفاظتي و بهداشتي در جلسات كميته و ارائه پيشنهادات لازم به كارفرما جهت رفع نواقص و سالم سازي محيط كار.</a:t>
            </a:r>
          </a:p>
          <a:p>
            <a:pPr algn="just" rtl="1" eaLnBrk="1" hangingPunct="1">
              <a:buFontTx/>
              <a:buNone/>
            </a:pPr>
            <a:r>
              <a:rPr lang="ar-SA" sz="1800" b="1" dirty="0" smtClean="0">
                <a:solidFill>
                  <a:srgbClr val="584E71"/>
                </a:solidFill>
                <a:cs typeface="B Nazanin" pitchFamily="2" charset="-78"/>
              </a:rPr>
              <a:t>2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انعكاس كليه ايرادات و نواقص حفاظتي و بهداشتي و پيشنهادات لازم جهت رفع آنها به كارفرماي كارگاه.</a:t>
            </a:r>
          </a:p>
          <a:p>
            <a:pPr algn="just" rtl="1" eaLnBrk="1" hangingPunct="1">
              <a:buFontTx/>
              <a:buNone/>
            </a:pPr>
            <a:r>
              <a:rPr lang="ar-SA" sz="1800" b="1" dirty="0" smtClean="0">
                <a:solidFill>
                  <a:srgbClr val="584E71"/>
                </a:solidFill>
                <a:cs typeface="B Nazanin" pitchFamily="2" charset="-78"/>
              </a:rPr>
              <a:t>3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همكاري و تشريك مساعي با كارشناسان بهداشت حرفه</a:t>
            </a:r>
            <a:r>
              <a:rPr lang="ar-SA" sz="1800" b="1" dirty="0" smtClean="0">
                <a:solidFill>
                  <a:srgbClr val="584E71"/>
                </a:solidFill>
              </a:rPr>
              <a:t>‌</a:t>
            </a:r>
            <a:r>
              <a:rPr lang="ar-SA" sz="1800" b="1" dirty="0" smtClean="0">
                <a:solidFill>
                  <a:srgbClr val="584E71"/>
                </a:solidFill>
                <a:cs typeface="B Nazanin" pitchFamily="2" charset="-78"/>
              </a:rPr>
              <a:t>اي و بازرسان كار جهت اجراي مقررات حفاظتي و بهداشت كار.</a:t>
            </a:r>
          </a:p>
          <a:p>
            <a:pPr algn="just" rtl="1" eaLnBrk="1" hangingPunct="1">
              <a:buFontTx/>
              <a:buNone/>
            </a:pPr>
            <a:r>
              <a:rPr lang="ar-SA" sz="1800" b="1" dirty="0" smtClean="0">
                <a:solidFill>
                  <a:srgbClr val="584E71"/>
                </a:solidFill>
                <a:cs typeface="B Nazanin" pitchFamily="2" charset="-78"/>
              </a:rPr>
              <a:t>4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توجيه و آشنا سازي كارگران نسبت به رعايت مقررات و موازين بهداشتي و حفاظتي در محيط كار.</a:t>
            </a:r>
          </a:p>
          <a:p>
            <a:pPr algn="just" rtl="1" eaLnBrk="1" hangingPunct="1">
              <a:buFontTx/>
              <a:buNone/>
            </a:pPr>
            <a:r>
              <a:rPr lang="ar-SA" sz="1800" b="1" dirty="0" smtClean="0">
                <a:solidFill>
                  <a:srgbClr val="584E71"/>
                </a:solidFill>
                <a:cs typeface="B Nazanin" pitchFamily="2" charset="-78"/>
              </a:rPr>
              <a:t>5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همكاري با كارفرما در تهيه دستورالعمل هاي لازم براي انجام كار مطمئن، سالم و بدون خطر و همچنين استفاده صحيح از لوازم و تجهيزات بهداشتي و حفاظتي در محيط كار.</a:t>
            </a:r>
          </a:p>
          <a:p>
            <a:pPr algn="just" rtl="1" eaLnBrk="1" hangingPunct="1">
              <a:buFontTx/>
              <a:buNone/>
            </a:pPr>
            <a:r>
              <a:rPr lang="ar-SA" sz="1800" b="1" dirty="0" smtClean="0">
                <a:solidFill>
                  <a:srgbClr val="584E71"/>
                </a:solidFill>
                <a:cs typeface="B Nazanin" pitchFamily="2" charset="-78"/>
              </a:rPr>
              <a:t>6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پيشنهاد به كارفرما جهت تشويق كارگراني كه در امر حفاظت فني و بهداشت حفاظتي و بهداشت كار علاقه و جديت دارند.</a:t>
            </a:r>
          </a:p>
          <a:p>
            <a:pPr algn="just" rtl="1" eaLnBrk="1" hangingPunct="1">
              <a:buFontTx/>
              <a:buNone/>
            </a:pPr>
            <a:r>
              <a:rPr lang="ar-SA" sz="1800" b="1" dirty="0" smtClean="0">
                <a:solidFill>
                  <a:srgbClr val="584E71"/>
                </a:solidFill>
                <a:cs typeface="B Nazanin" pitchFamily="2" charset="-78"/>
              </a:rPr>
              <a:t>7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پيگيري لازم به منظور تهيه و ارسال صورت جلسات كميته و همچنين فرم</a:t>
            </a:r>
            <a:r>
              <a:rPr lang="ar-SA" sz="1800" b="1" dirty="0" smtClean="0">
                <a:solidFill>
                  <a:srgbClr val="584E71"/>
                </a:solidFill>
              </a:rPr>
              <a:t>‌</a:t>
            </a:r>
            <a:r>
              <a:rPr lang="ar-SA" sz="1800" b="1" dirty="0" smtClean="0">
                <a:solidFill>
                  <a:srgbClr val="584E71"/>
                </a:solidFill>
                <a:cs typeface="B Nazanin" pitchFamily="2" charset="-78"/>
              </a:rPr>
              <a:t>هاي مربوط به حوادث ناشي از كار و بيماري</a:t>
            </a:r>
            <a:r>
              <a:rPr lang="ar-SA" sz="1800" b="1" dirty="0" smtClean="0">
                <a:solidFill>
                  <a:srgbClr val="584E71"/>
                </a:solidFill>
              </a:rPr>
              <a:t>‌</a:t>
            </a:r>
            <a:r>
              <a:rPr lang="ar-SA" sz="1800" b="1" dirty="0" smtClean="0">
                <a:solidFill>
                  <a:srgbClr val="584E71"/>
                </a:solidFill>
                <a:cs typeface="B Nazanin" pitchFamily="2" charset="-78"/>
              </a:rPr>
              <a:t>هاي ناشي از كار به ارگان</a:t>
            </a:r>
            <a:r>
              <a:rPr lang="ar-SA" sz="1800" b="1" dirty="0" smtClean="0">
                <a:solidFill>
                  <a:srgbClr val="584E71"/>
                </a:solidFill>
              </a:rPr>
              <a:t>‌</a:t>
            </a:r>
            <a:r>
              <a:rPr lang="ar-SA" sz="1800" b="1" dirty="0" smtClean="0">
                <a:solidFill>
                  <a:srgbClr val="584E71"/>
                </a:solidFill>
                <a:cs typeface="B Nazanin" pitchFamily="2" charset="-78"/>
              </a:rPr>
              <a:t>هاي ذيربط.</a:t>
            </a:r>
          </a:p>
          <a:p>
            <a:pPr algn="just" rtl="1" eaLnBrk="1" hangingPunct="1">
              <a:buFontTx/>
              <a:buNone/>
            </a:pPr>
            <a:r>
              <a:rPr lang="ar-SA" sz="1800" b="1" dirty="0" smtClean="0">
                <a:solidFill>
                  <a:srgbClr val="584E71"/>
                </a:solidFill>
                <a:cs typeface="B Nazanin" pitchFamily="2" charset="-78"/>
              </a:rPr>
              <a:t>8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پيگيري لازم در انجام معاينات قبل از استخدام و معاينات ادواري به منظور پيشگيري از ابتلاء كارگران به بيماري</a:t>
            </a:r>
            <a:r>
              <a:rPr lang="ar-SA" sz="1800" b="1" dirty="0" smtClean="0">
                <a:solidFill>
                  <a:srgbClr val="584E71"/>
                </a:solidFill>
              </a:rPr>
              <a:t>‌</a:t>
            </a:r>
            <a:r>
              <a:rPr lang="ar-SA" sz="1800" b="1" dirty="0" smtClean="0">
                <a:solidFill>
                  <a:srgbClr val="584E71"/>
                </a:solidFill>
                <a:cs typeface="B Nazanin" pitchFamily="2" charset="-78"/>
              </a:rPr>
              <a:t>هاي ناشي از كار و ارائه نتايج حاصله به مراكز بهداشت مربوطه.</a:t>
            </a:r>
          </a:p>
          <a:p>
            <a:pPr algn="just" rtl="1" eaLnBrk="1" hangingPunct="1">
              <a:buFontTx/>
              <a:buNone/>
            </a:pPr>
            <a:r>
              <a:rPr lang="ar-SA" sz="1800" b="1" dirty="0" smtClean="0">
                <a:solidFill>
                  <a:srgbClr val="584E71"/>
                </a:solidFill>
                <a:cs typeface="B Nazanin" pitchFamily="2" charset="-78"/>
              </a:rPr>
              <a:t>9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اعلام موارد مشكوك به بيماري</a:t>
            </a:r>
            <a:r>
              <a:rPr lang="ar-SA" sz="1800" b="1" dirty="0" smtClean="0">
                <a:solidFill>
                  <a:srgbClr val="584E71"/>
                </a:solidFill>
              </a:rPr>
              <a:t>‌</a:t>
            </a:r>
            <a:r>
              <a:rPr lang="ar-SA" sz="1800" b="1" dirty="0" smtClean="0">
                <a:solidFill>
                  <a:srgbClr val="584E71"/>
                </a:solidFill>
                <a:cs typeface="B Nazanin" pitchFamily="2" charset="-78"/>
              </a:rPr>
              <a:t>هاي حرفه</a:t>
            </a:r>
            <a:r>
              <a:rPr lang="ar-SA" sz="1800" b="1" dirty="0" smtClean="0">
                <a:solidFill>
                  <a:srgbClr val="584E71"/>
                </a:solidFill>
              </a:rPr>
              <a:t>‌</a:t>
            </a:r>
            <a:r>
              <a:rPr lang="ar-SA" sz="1800" b="1" dirty="0" smtClean="0">
                <a:solidFill>
                  <a:srgbClr val="584E71"/>
                </a:solidFill>
                <a:cs typeface="B Nazanin" pitchFamily="2" charset="-78"/>
              </a:rPr>
              <a:t>اي از طريق كارفرما به مراكز بهداشت مربوطه و همكاري در تعيين شغل مناسب براي كارگراني كه به تشخيص شوراي پزشكي به بيماري</a:t>
            </a:r>
            <a:r>
              <a:rPr lang="ar-SA" sz="1800" b="1" dirty="0" smtClean="0">
                <a:solidFill>
                  <a:srgbClr val="584E71"/>
                </a:solidFill>
              </a:rPr>
              <a:t>‌</a:t>
            </a:r>
            <a:r>
              <a:rPr lang="ar-SA" sz="1800" b="1" dirty="0" smtClean="0">
                <a:solidFill>
                  <a:srgbClr val="584E71"/>
                </a:solidFill>
                <a:cs typeface="B Nazanin" pitchFamily="2" charset="-78"/>
              </a:rPr>
              <a:t>هاي حرفه</a:t>
            </a:r>
            <a:r>
              <a:rPr lang="ar-SA" sz="1800" b="1" dirty="0" smtClean="0">
                <a:solidFill>
                  <a:srgbClr val="584E71"/>
                </a:solidFill>
              </a:rPr>
              <a:t>‌</a:t>
            </a:r>
            <a:r>
              <a:rPr lang="ar-SA" sz="1800" b="1" dirty="0" smtClean="0">
                <a:solidFill>
                  <a:srgbClr val="584E71"/>
                </a:solidFill>
                <a:cs typeface="B Nazanin" pitchFamily="2" charset="-78"/>
              </a:rPr>
              <a:t>اي مبتلاء شده و يا در معرض ابتلاء آنها قرار دارند. (موضوع تبصره 1 ماده 92 قانون كار).</a:t>
            </a:r>
          </a:p>
        </p:txBody>
      </p:sp>
      <p:sp>
        <p:nvSpPr>
          <p:cNvPr id="5124" name="Rectangle 4"/>
          <p:cNvSpPr>
            <a:spLocks noChangeArrowheads="1"/>
          </p:cNvSpPr>
          <p:nvPr/>
        </p:nvSpPr>
        <p:spPr bwMode="auto">
          <a:xfrm>
            <a:off x="-36513" y="-26988"/>
            <a:ext cx="9180513" cy="404813"/>
          </a:xfrm>
          <a:prstGeom prst="rect">
            <a:avLst/>
          </a:prstGeom>
          <a:solidFill>
            <a:srgbClr val="584E7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80000"/>
              </a:lnSpc>
              <a:spcBef>
                <a:spcPct val="20000"/>
              </a:spcBef>
              <a:buClr>
                <a:schemeClr val="hlink"/>
              </a:buClr>
              <a:buSzPct val="65000"/>
            </a:pPr>
            <a:r>
              <a:rPr lang="ar-SA" sz="2000" b="1" dirty="0">
                <a:solidFill>
                  <a:schemeClr val="bg1"/>
                </a:solidFill>
                <a:cs typeface="B Titr" pitchFamily="2" charset="-78"/>
              </a:rPr>
              <a:t>آيين</a:t>
            </a:r>
            <a:r>
              <a:rPr lang="ar-SA" sz="2000" b="1" dirty="0">
                <a:solidFill>
                  <a:schemeClr val="bg1"/>
                </a:solidFill>
              </a:rPr>
              <a:t>‌</a:t>
            </a:r>
            <a:r>
              <a:rPr lang="ar-SA" sz="2000" b="1" dirty="0">
                <a:solidFill>
                  <a:schemeClr val="bg1"/>
                </a:solidFill>
                <a:cs typeface="B Titr" pitchFamily="2" charset="-78"/>
              </a:rPr>
              <a:t>نامه كميته حفاظت فني و بهداشت كار</a:t>
            </a:r>
            <a:endParaRPr lang="en-US" sz="2000" b="1" dirty="0">
              <a:solidFill>
                <a:schemeClr val="bg1"/>
              </a:solidFill>
              <a:cs typeface="B Titr" pitchFamily="2" charset="-78"/>
            </a:endParaRPr>
          </a:p>
        </p:txBody>
      </p:sp>
      <p:sp>
        <p:nvSpPr>
          <p:cNvPr id="5125" name="Line 5"/>
          <p:cNvSpPr>
            <a:spLocks noChangeShapeType="1"/>
          </p:cNvSpPr>
          <p:nvPr/>
        </p:nvSpPr>
        <p:spPr bwMode="auto">
          <a:xfrm>
            <a:off x="7002463" y="23955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6" name="Line 6"/>
          <p:cNvSpPr>
            <a:spLocks noChangeShapeType="1"/>
          </p:cNvSpPr>
          <p:nvPr/>
        </p:nvSpPr>
        <p:spPr bwMode="auto">
          <a:xfrm>
            <a:off x="8361363" y="2670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7" name="Line 7"/>
          <p:cNvSpPr>
            <a:spLocks noChangeShapeType="1"/>
          </p:cNvSpPr>
          <p:nvPr/>
        </p:nvSpPr>
        <p:spPr bwMode="auto">
          <a:xfrm>
            <a:off x="7002463" y="23955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 name="Line 8"/>
          <p:cNvSpPr>
            <a:spLocks noChangeShapeType="1"/>
          </p:cNvSpPr>
          <p:nvPr/>
        </p:nvSpPr>
        <p:spPr bwMode="auto">
          <a:xfrm>
            <a:off x="8361363" y="2670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1" name="Line 11"/>
          <p:cNvSpPr>
            <a:spLocks noChangeShapeType="1"/>
          </p:cNvSpPr>
          <p:nvPr/>
        </p:nvSpPr>
        <p:spPr bwMode="auto">
          <a:xfrm>
            <a:off x="-20638" y="388938"/>
            <a:ext cx="9144001"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Tree>
    <p:extLst>
      <p:ext uri="{BB962C8B-B14F-4D97-AF65-F5344CB8AC3E}">
        <p14:creationId xmlns:p14="http://schemas.microsoft.com/office/powerpoint/2010/main" val="354014409"/>
      </p:ext>
    </p:extLst>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251717" y="620688"/>
            <a:ext cx="8640763" cy="6130909"/>
          </a:xfrm>
          <a:noFill/>
        </p:spPr>
        <p:txBody>
          <a:bodyPr>
            <a:spAutoFit/>
          </a:bodyPr>
          <a:lstStyle/>
          <a:p>
            <a:pPr algn="just" rtl="1" eaLnBrk="1" hangingPunct="1">
              <a:buFontTx/>
              <a:buNone/>
            </a:pPr>
            <a:r>
              <a:rPr lang="ar-SA" sz="1800" b="1" dirty="0" smtClean="0">
                <a:solidFill>
                  <a:srgbClr val="584E71"/>
                </a:solidFill>
                <a:cs typeface="B Nazanin" pitchFamily="2" charset="-78"/>
              </a:rPr>
              <a:t>10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جمع آوري آمار و اطلاعات مربوطه از نقطه نظر مسائل حفاظتي و بهداشتي و تنظيم و تكميل فرم صورت نواقص موجود در كارگاه.</a:t>
            </a:r>
          </a:p>
          <a:p>
            <a:pPr algn="just" rtl="1" eaLnBrk="1" hangingPunct="1">
              <a:buFontTx/>
              <a:buNone/>
            </a:pPr>
            <a:r>
              <a:rPr lang="ar-SA" sz="1800" b="1" dirty="0" smtClean="0">
                <a:solidFill>
                  <a:srgbClr val="584E71"/>
                </a:solidFill>
                <a:cs typeface="B Nazanin" pitchFamily="2" charset="-78"/>
              </a:rPr>
              <a:t>11 - بازديد و معاينه ابزار كار و وسائل حفاظتي و بهداشتي در محيط كار و نظارت بر حسن استفاده از آنها.</a:t>
            </a:r>
          </a:p>
          <a:p>
            <a:pPr algn="just" rtl="1" eaLnBrk="1" hangingPunct="1">
              <a:buFontTx/>
              <a:buNone/>
            </a:pPr>
            <a:r>
              <a:rPr lang="ar-SA" sz="1800" b="1" dirty="0" smtClean="0">
                <a:solidFill>
                  <a:srgbClr val="584E71"/>
                </a:solidFill>
                <a:cs typeface="B Nazanin" pitchFamily="2" charset="-78"/>
              </a:rPr>
              <a:t>12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ثبت آمار حوادث و بيماري</a:t>
            </a:r>
            <a:r>
              <a:rPr lang="ar-SA" sz="1800" b="1" dirty="0" smtClean="0">
                <a:solidFill>
                  <a:srgbClr val="584E71"/>
                </a:solidFill>
              </a:rPr>
              <a:t>‌</a:t>
            </a:r>
            <a:r>
              <a:rPr lang="ar-SA" sz="1800" b="1" dirty="0" smtClean="0">
                <a:solidFill>
                  <a:srgbClr val="584E71"/>
                </a:solidFill>
                <a:cs typeface="B Nazanin" pitchFamily="2" charset="-78"/>
              </a:rPr>
              <a:t>هاي ناشي از كار كارگران و تعيين ضريب تكرار و ضريب شدت سالانه حوادث.</a:t>
            </a:r>
          </a:p>
          <a:p>
            <a:pPr algn="just" rtl="1" eaLnBrk="1" hangingPunct="1">
              <a:buFontTx/>
              <a:buNone/>
            </a:pPr>
            <a:r>
              <a:rPr lang="ar-SA" sz="1800" b="1" dirty="0" smtClean="0">
                <a:solidFill>
                  <a:srgbClr val="584E71"/>
                </a:solidFill>
                <a:cs typeface="B Nazanin" pitchFamily="2" charset="-78"/>
              </a:rPr>
              <a:t>13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نظارت بر ترسيم نمودار ميزان حوادث و بيماري</a:t>
            </a:r>
            <a:r>
              <a:rPr lang="ar-SA" sz="1800" b="1" dirty="0" smtClean="0">
                <a:solidFill>
                  <a:srgbClr val="584E71"/>
                </a:solidFill>
              </a:rPr>
              <a:t>‌</a:t>
            </a:r>
            <a:r>
              <a:rPr lang="ar-SA" sz="1800" b="1" dirty="0" smtClean="0">
                <a:solidFill>
                  <a:srgbClr val="584E71"/>
                </a:solidFill>
                <a:cs typeface="B Nazanin" pitchFamily="2" charset="-78"/>
              </a:rPr>
              <a:t>هاي حرفه</a:t>
            </a:r>
            <a:r>
              <a:rPr lang="ar-SA" sz="1800" b="1" dirty="0" smtClean="0">
                <a:solidFill>
                  <a:srgbClr val="584E71"/>
                </a:solidFill>
              </a:rPr>
              <a:t>‌</a:t>
            </a:r>
            <a:r>
              <a:rPr lang="ar-SA" sz="1800" b="1" dirty="0" smtClean="0">
                <a:solidFill>
                  <a:srgbClr val="584E71"/>
                </a:solidFill>
                <a:cs typeface="B Nazanin" pitchFamily="2" charset="-78"/>
              </a:rPr>
              <a:t>اي و همچنين نصب پوسترهاي آموزشي بهداشتي و حفاظتي در محيط كار.</a:t>
            </a:r>
          </a:p>
          <a:p>
            <a:pPr algn="just" rtl="1" eaLnBrk="1" hangingPunct="1">
              <a:buFontTx/>
              <a:buNone/>
            </a:pPr>
            <a:r>
              <a:rPr lang="ar-SA" sz="1800" b="1" dirty="0" smtClean="0">
                <a:solidFill>
                  <a:srgbClr val="584E71"/>
                </a:solidFill>
                <a:cs typeface="B Nazanin" pitchFamily="2" charset="-78"/>
              </a:rPr>
              <a:t>14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اعلام كانون</a:t>
            </a:r>
            <a:r>
              <a:rPr lang="ar-SA" sz="1800" b="1" dirty="0" smtClean="0">
                <a:solidFill>
                  <a:srgbClr val="584E71"/>
                </a:solidFill>
              </a:rPr>
              <a:t>‌</a:t>
            </a:r>
            <a:r>
              <a:rPr lang="ar-SA" sz="1800" b="1" dirty="0" smtClean="0">
                <a:solidFill>
                  <a:srgbClr val="584E71"/>
                </a:solidFill>
                <a:cs typeface="B Nazanin" pitchFamily="2" charset="-78"/>
              </a:rPr>
              <a:t>هاي ايجاد خطرات حفاظتي و بهداشتي در كارگاه.</a:t>
            </a:r>
          </a:p>
          <a:p>
            <a:pPr algn="just" rtl="1" eaLnBrk="1" hangingPunct="1">
              <a:buFontTx/>
              <a:buNone/>
            </a:pPr>
            <a:r>
              <a:rPr lang="ar-SA" sz="1800" b="1" dirty="0" smtClean="0">
                <a:solidFill>
                  <a:srgbClr val="584E71"/>
                </a:solidFill>
                <a:cs typeface="B Nazanin" pitchFamily="2" charset="-78"/>
              </a:rPr>
              <a:t>15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نظارت بر نظم و ترتيب و آرايش مواد اوليه و محصولات و استقرار ماشين آلات و ابزار كار به نحو صحيح و ايمن و همچنين تطابق صحيح كار و كارگر در محيط كار.</a:t>
            </a:r>
          </a:p>
          <a:p>
            <a:pPr algn="just" rtl="1" eaLnBrk="1" hangingPunct="1">
              <a:buFontTx/>
              <a:buNone/>
            </a:pPr>
            <a:r>
              <a:rPr lang="ar-SA" sz="1800" b="1" dirty="0" smtClean="0">
                <a:solidFill>
                  <a:srgbClr val="584E71"/>
                </a:solidFill>
                <a:cs typeface="B Nazanin" pitchFamily="2" charset="-78"/>
              </a:rPr>
              <a:t>16 </a:t>
            </a:r>
            <a:r>
              <a:rPr lang="en-US" sz="1800" b="1" dirty="0" smtClean="0">
                <a:solidFill>
                  <a:srgbClr val="584E71"/>
                </a:solidFill>
                <a:cs typeface="B Nazanin" pitchFamily="2" charset="-78"/>
              </a:rPr>
              <a:t>– </a:t>
            </a:r>
            <a:r>
              <a:rPr lang="ar-SA" sz="1800" b="1" dirty="0" smtClean="0">
                <a:solidFill>
                  <a:srgbClr val="584E71"/>
                </a:solidFill>
                <a:cs typeface="B Nazanin" pitchFamily="2" charset="-78"/>
              </a:rPr>
              <a:t>تعيين خط مشي روشن و منطبق با موازين حفاظتي و بهداشتي برحسب شرايط اختصاصي هر كارگاه جهت حفظ و ارتقاء سطح بهداشت و ايمني محيط كار و پيشگيري از ايجاد حوادث احتمالي و بيماري</a:t>
            </a:r>
            <a:r>
              <a:rPr lang="ar-SA" sz="1800" b="1" dirty="0" smtClean="0">
                <a:solidFill>
                  <a:srgbClr val="584E71"/>
                </a:solidFill>
              </a:rPr>
              <a:t>‌</a:t>
            </a:r>
            <a:r>
              <a:rPr lang="ar-SA" sz="1800" b="1" dirty="0" smtClean="0">
                <a:solidFill>
                  <a:srgbClr val="584E71"/>
                </a:solidFill>
                <a:cs typeface="B Nazanin" pitchFamily="2" charset="-78"/>
              </a:rPr>
              <a:t>هاي شغلي.</a:t>
            </a:r>
          </a:p>
          <a:p>
            <a:pPr algn="just" rtl="1" eaLnBrk="1" hangingPunct="1">
              <a:buFontTx/>
              <a:buNone/>
            </a:pPr>
            <a:r>
              <a:rPr lang="ar-SA" sz="1800" b="1" dirty="0" smtClean="0">
                <a:solidFill>
                  <a:srgbClr val="584E71"/>
                </a:solidFill>
                <a:cs typeface="B Nazanin" pitchFamily="2" charset="-78"/>
              </a:rPr>
              <a:t>17 </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تهيه و تصويب و صدور دستورالعمل</a:t>
            </a:r>
            <a:r>
              <a:rPr lang="ar-SA" sz="1800" b="1" dirty="0" smtClean="0">
                <a:solidFill>
                  <a:srgbClr val="584E71"/>
                </a:solidFill>
              </a:rPr>
              <a:t>‌</a:t>
            </a:r>
            <a:r>
              <a:rPr lang="ar-SA" sz="1800" b="1" dirty="0" smtClean="0">
                <a:solidFill>
                  <a:srgbClr val="584E71"/>
                </a:solidFill>
                <a:cs typeface="B Nazanin" pitchFamily="2" charset="-78"/>
              </a:rPr>
              <a:t>هاي اجرايي حفاظتي و بهداشتي جهت اعمال در داخل كارگاه در مورد پيشگيري از ايجاد عوارض و بيماري</a:t>
            </a:r>
            <a:r>
              <a:rPr lang="ar-SA" sz="1800" b="1" dirty="0" smtClean="0">
                <a:solidFill>
                  <a:srgbClr val="584E71"/>
                </a:solidFill>
              </a:rPr>
              <a:t>‌</a:t>
            </a:r>
            <a:r>
              <a:rPr lang="ar-SA" sz="1800" b="1" dirty="0" smtClean="0">
                <a:solidFill>
                  <a:srgbClr val="584E71"/>
                </a:solidFill>
                <a:cs typeface="B Nazanin" pitchFamily="2" charset="-78"/>
              </a:rPr>
              <a:t>هاي ناشي از عوامل فيزيكي، شيميايي، ارگونوميكي، بيولوژيكي و رواني محيط كار.</a:t>
            </a:r>
          </a:p>
          <a:p>
            <a:pPr algn="just" rtl="1" eaLnBrk="1" hangingPunct="1">
              <a:buFontTx/>
              <a:buNone/>
            </a:pPr>
            <a:r>
              <a:rPr lang="ar-SA" sz="1800" b="1" dirty="0" smtClean="0">
                <a:solidFill>
                  <a:srgbClr val="584E71"/>
                </a:solidFill>
                <a:cs typeface="B Nazanin" pitchFamily="2" charset="-78"/>
              </a:rPr>
              <a:t>ماده</a:t>
            </a:r>
            <a:r>
              <a:rPr lang="ar-SA" sz="1800" b="1" dirty="0" smtClean="0">
                <a:solidFill>
                  <a:srgbClr val="584E71"/>
                </a:solidFill>
              </a:rPr>
              <a:t>‌</a:t>
            </a:r>
            <a:r>
              <a:rPr lang="ar-SA" sz="1800" b="1" dirty="0" smtClean="0">
                <a:solidFill>
                  <a:srgbClr val="584E71"/>
                </a:solidFill>
                <a:cs typeface="B Nazanin" pitchFamily="2" charset="-78"/>
              </a:rPr>
              <a:t> 6 : وجود كميته حفاظت فني و بهداشت كار و مسؤولين حفاظت و بهداشت حرفه</a:t>
            </a:r>
            <a:r>
              <a:rPr lang="ar-SA" sz="1800" b="1" dirty="0" smtClean="0">
                <a:solidFill>
                  <a:srgbClr val="584E71"/>
                </a:solidFill>
              </a:rPr>
              <a:t>‌</a:t>
            </a:r>
            <a:r>
              <a:rPr lang="ar-SA" sz="1800" b="1" dirty="0" smtClean="0">
                <a:solidFill>
                  <a:srgbClr val="584E71"/>
                </a:solidFill>
                <a:cs typeface="B Nazanin" pitchFamily="2" charset="-78"/>
              </a:rPr>
              <a:t>اي در كارگاه به</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هيچ</a:t>
            </a:r>
            <a:r>
              <a:rPr lang="en-US" sz="1800" b="1" dirty="0" smtClean="0">
                <a:solidFill>
                  <a:srgbClr val="584E71"/>
                </a:solidFill>
                <a:cs typeface="B Nazanin" pitchFamily="2" charset="-78"/>
              </a:rPr>
              <a:t>‎</a:t>
            </a:r>
            <a:r>
              <a:rPr lang="ar-SA" sz="1800" b="1" dirty="0" smtClean="0">
                <a:solidFill>
                  <a:srgbClr val="584E71"/>
                </a:solidFill>
                <a:cs typeface="B Nazanin" pitchFamily="2" charset="-78"/>
              </a:rPr>
              <a:t> وجه رافع مسؤوليت</a:t>
            </a:r>
            <a:r>
              <a:rPr lang="ar-SA" sz="1800" b="1" dirty="0" smtClean="0">
                <a:solidFill>
                  <a:srgbClr val="584E71"/>
                </a:solidFill>
              </a:rPr>
              <a:t>‌</a:t>
            </a:r>
            <a:r>
              <a:rPr lang="ar-SA" sz="1800" b="1" dirty="0" smtClean="0">
                <a:solidFill>
                  <a:srgbClr val="584E71"/>
                </a:solidFill>
                <a:cs typeface="B Nazanin" pitchFamily="2" charset="-78"/>
              </a:rPr>
              <a:t>هاي قانوني كارفرما درقبال مقررات وضع شده نخواهد بود.</a:t>
            </a:r>
          </a:p>
          <a:p>
            <a:pPr algn="just" rtl="1" eaLnBrk="1" hangingPunct="1">
              <a:buFontTx/>
              <a:buNone/>
            </a:pPr>
            <a:r>
              <a:rPr lang="ar-SA" sz="1800" b="1" dirty="0" smtClean="0">
                <a:solidFill>
                  <a:srgbClr val="584E71"/>
                </a:solidFill>
                <a:cs typeface="B Nazanin" pitchFamily="2" charset="-78"/>
              </a:rPr>
              <a:t>ماده</a:t>
            </a:r>
            <a:r>
              <a:rPr lang="ar-SA" sz="1800" b="1" dirty="0" smtClean="0">
                <a:solidFill>
                  <a:srgbClr val="584E71"/>
                </a:solidFill>
              </a:rPr>
              <a:t>‌</a:t>
            </a:r>
            <a:r>
              <a:rPr lang="ar-SA" sz="1800" b="1" dirty="0" smtClean="0">
                <a:solidFill>
                  <a:srgbClr val="584E71"/>
                </a:solidFill>
                <a:cs typeface="B Nazanin" pitchFamily="2" charset="-78"/>
              </a:rPr>
              <a:t> 7 : اين آيين نامه در 7 ماده و 10 تبصره به استناد ماده 93 قانون كار جمهوري اسلامي ايران توسط وزارت خانه</a:t>
            </a:r>
            <a:r>
              <a:rPr lang="ar-SA" sz="1800" b="1" dirty="0" smtClean="0">
                <a:solidFill>
                  <a:srgbClr val="584E71"/>
                </a:solidFill>
              </a:rPr>
              <a:t>‌</a:t>
            </a:r>
            <a:r>
              <a:rPr lang="ar-SA" sz="1800" b="1" dirty="0" smtClean="0">
                <a:solidFill>
                  <a:srgbClr val="584E71"/>
                </a:solidFill>
                <a:cs typeface="B Nazanin" pitchFamily="2" charset="-78"/>
              </a:rPr>
              <a:t>هاي كار و امور اجتماعي و وزارت بهداشت، درمان و آموزش پزشكي تهيه شده و در تاريخ 11/4/74</a:t>
            </a:r>
            <a:r>
              <a:rPr lang="en-US" sz="1800" b="1" dirty="0" smtClean="0">
                <a:solidFill>
                  <a:srgbClr val="584E71"/>
                </a:solidFill>
                <a:cs typeface="B Nazanin" pitchFamily="2" charset="-78"/>
              </a:rPr>
              <a:t> </a:t>
            </a:r>
            <a:r>
              <a:rPr lang="ar-SA" sz="1800" b="1" dirty="0" smtClean="0">
                <a:solidFill>
                  <a:srgbClr val="584E71"/>
                </a:solidFill>
                <a:cs typeface="B Nazanin" pitchFamily="2" charset="-78"/>
              </a:rPr>
              <a:t>به تصويب وزراي كار و امور اجتماعي و بهداشت، </a:t>
            </a:r>
            <a:r>
              <a:rPr lang="ar-SA" sz="1800" b="1" dirty="0" smtClean="0">
                <a:solidFill>
                  <a:srgbClr val="584E71"/>
                </a:solidFill>
              </a:rPr>
              <a:t>‌</a:t>
            </a:r>
            <a:r>
              <a:rPr lang="ar-SA" sz="1800" b="1" dirty="0" smtClean="0">
                <a:solidFill>
                  <a:srgbClr val="584E71"/>
                </a:solidFill>
                <a:cs typeface="B Nazanin" pitchFamily="2" charset="-78"/>
              </a:rPr>
              <a:t>درمان و آموزش پزشكي رسيد.</a:t>
            </a:r>
          </a:p>
        </p:txBody>
      </p:sp>
      <p:sp>
        <p:nvSpPr>
          <p:cNvPr id="6148" name="Rectangle 4"/>
          <p:cNvSpPr>
            <a:spLocks noChangeArrowheads="1"/>
          </p:cNvSpPr>
          <p:nvPr/>
        </p:nvSpPr>
        <p:spPr bwMode="auto">
          <a:xfrm>
            <a:off x="-36513" y="-26988"/>
            <a:ext cx="9180513" cy="404813"/>
          </a:xfrm>
          <a:prstGeom prst="rect">
            <a:avLst/>
          </a:prstGeom>
          <a:solidFill>
            <a:srgbClr val="584E7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80000"/>
              </a:lnSpc>
              <a:spcBef>
                <a:spcPct val="20000"/>
              </a:spcBef>
              <a:buClr>
                <a:schemeClr val="hlink"/>
              </a:buClr>
              <a:buSzPct val="65000"/>
            </a:pPr>
            <a:r>
              <a:rPr lang="ar-SA" sz="2000" b="1" dirty="0">
                <a:solidFill>
                  <a:schemeClr val="bg1"/>
                </a:solidFill>
                <a:cs typeface="B Titr" pitchFamily="2" charset="-78"/>
              </a:rPr>
              <a:t>آيين</a:t>
            </a:r>
            <a:r>
              <a:rPr lang="ar-SA" sz="2000" b="1" dirty="0">
                <a:solidFill>
                  <a:schemeClr val="bg1"/>
                </a:solidFill>
              </a:rPr>
              <a:t>‌</a:t>
            </a:r>
            <a:r>
              <a:rPr lang="ar-SA" sz="2000" b="1" dirty="0">
                <a:solidFill>
                  <a:schemeClr val="bg1"/>
                </a:solidFill>
                <a:cs typeface="B Titr" pitchFamily="2" charset="-78"/>
              </a:rPr>
              <a:t>نامه كميته حفاظت فني و بهداشت كار</a:t>
            </a:r>
            <a:endParaRPr lang="en-US" sz="2000" b="1" dirty="0">
              <a:solidFill>
                <a:schemeClr val="bg1"/>
              </a:solidFill>
              <a:cs typeface="B Titr" pitchFamily="2" charset="-78"/>
            </a:endParaRPr>
          </a:p>
        </p:txBody>
      </p:sp>
      <p:sp>
        <p:nvSpPr>
          <p:cNvPr id="6149" name="Line 5"/>
          <p:cNvSpPr>
            <a:spLocks noChangeShapeType="1"/>
          </p:cNvSpPr>
          <p:nvPr/>
        </p:nvSpPr>
        <p:spPr bwMode="auto">
          <a:xfrm>
            <a:off x="7002463" y="23955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0" name="Line 6"/>
          <p:cNvSpPr>
            <a:spLocks noChangeShapeType="1"/>
          </p:cNvSpPr>
          <p:nvPr/>
        </p:nvSpPr>
        <p:spPr bwMode="auto">
          <a:xfrm>
            <a:off x="8361363" y="2670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1" name="Line 7"/>
          <p:cNvSpPr>
            <a:spLocks noChangeShapeType="1"/>
          </p:cNvSpPr>
          <p:nvPr/>
        </p:nvSpPr>
        <p:spPr bwMode="auto">
          <a:xfrm>
            <a:off x="7002463" y="23955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 name="Line 8"/>
          <p:cNvSpPr>
            <a:spLocks noChangeShapeType="1"/>
          </p:cNvSpPr>
          <p:nvPr/>
        </p:nvSpPr>
        <p:spPr bwMode="auto">
          <a:xfrm>
            <a:off x="8361363" y="2670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4" name="Line 10"/>
          <p:cNvSpPr>
            <a:spLocks noChangeShapeType="1"/>
          </p:cNvSpPr>
          <p:nvPr/>
        </p:nvSpPr>
        <p:spPr bwMode="auto">
          <a:xfrm>
            <a:off x="-20638" y="388938"/>
            <a:ext cx="9144001"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Tree>
    <p:extLst>
      <p:ext uri="{BB962C8B-B14F-4D97-AF65-F5344CB8AC3E}">
        <p14:creationId xmlns:p14="http://schemas.microsoft.com/office/powerpoint/2010/main" val="2263440294"/>
      </p:ext>
    </p:extLst>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764704"/>
            <a:ext cx="7992888" cy="5262979"/>
          </a:xfrm>
          <a:prstGeom prst="rect">
            <a:avLst/>
          </a:prstGeom>
        </p:spPr>
        <p:txBody>
          <a:bodyPr wrap="square">
            <a:spAutoFit/>
          </a:bodyPr>
          <a:lstStyle/>
          <a:p>
            <a:pPr algn="ctr" rtl="1"/>
            <a:r>
              <a:rPr lang="ar-SA" sz="2400" b="1" dirty="0">
                <a:cs typeface="B Titr" pitchFamily="2" charset="-78"/>
              </a:rPr>
              <a:t>دستورالعمل اجرایی آیین نامه کمیته حفاظت فنی و بهداشت </a:t>
            </a:r>
            <a:r>
              <a:rPr lang="ar-SA" sz="2400" b="1" dirty="0" smtClean="0">
                <a:cs typeface="B Titr" pitchFamily="2" charset="-78"/>
              </a:rPr>
              <a:t>کار</a:t>
            </a:r>
            <a:endParaRPr lang="fa-IR" sz="2400" b="1" dirty="0" smtClean="0">
              <a:cs typeface="B Titr" pitchFamily="2" charset="-78"/>
            </a:endParaRPr>
          </a:p>
          <a:p>
            <a:pPr algn="ctr" rtl="1"/>
            <a:endParaRPr lang="fa-IR" sz="2400" dirty="0" smtClean="0"/>
          </a:p>
          <a:p>
            <a:pPr algn="ctr" rtl="1"/>
            <a:endParaRPr lang="en-US" sz="2400" dirty="0"/>
          </a:p>
          <a:p>
            <a:pPr algn="just" rtl="1"/>
            <a:r>
              <a:rPr lang="fa-IR" sz="2400" b="1" dirty="0" smtClean="0"/>
              <a:t>1-</a:t>
            </a:r>
            <a:r>
              <a:rPr lang="en-US" sz="2400" b="1" dirty="0" smtClean="0"/>
              <a:t> </a:t>
            </a:r>
            <a:r>
              <a:rPr lang="ar-SA" sz="2400" b="1" dirty="0"/>
              <a:t>با توجه به تبصره 2 ماده 2 آیین نامه</a:t>
            </a:r>
            <a:r>
              <a:rPr lang="en-US" sz="2400" b="1" dirty="0"/>
              <a:t> :</a:t>
            </a:r>
            <a:endParaRPr lang="en-US" sz="2400" dirty="0"/>
          </a:p>
          <a:p>
            <a:pPr algn="just" rtl="1"/>
            <a:r>
              <a:rPr lang="ar-SA" sz="2400" b="1" dirty="0"/>
              <a:t>در </a:t>
            </a:r>
            <a:r>
              <a:rPr lang="ar-SA" sz="2400" b="1" dirty="0" smtClean="0"/>
              <a:t>کارگاه</a:t>
            </a:r>
            <a:r>
              <a:rPr lang="fa-IR" sz="2400" b="1" dirty="0" smtClean="0"/>
              <a:t> </a:t>
            </a:r>
            <a:r>
              <a:rPr lang="ar-SA" sz="2400" b="1" dirty="0" smtClean="0"/>
              <a:t>هایی </a:t>
            </a:r>
            <a:r>
              <a:rPr lang="ar-SA" sz="2400" b="1" dirty="0"/>
              <a:t>که بیش از 100 نفر کارگر دارند تعیین مسئول بهداشت </a:t>
            </a:r>
            <a:r>
              <a:rPr lang="fa-IR" sz="2400" b="1" dirty="0" smtClean="0"/>
              <a:t>                                                 </a:t>
            </a:r>
            <a:r>
              <a:rPr lang="ar-SA" sz="2400" b="1" dirty="0" smtClean="0"/>
              <a:t>حرفه </a:t>
            </a:r>
            <a:r>
              <a:rPr lang="ar-SA" sz="2400" b="1" dirty="0"/>
              <a:t>ای منوط به دارا بودن مدرک کاردانی و کارشناسی بهداشت حرفه ای و یا پزشک با دارا بودن دوره باز آموزی طب کار در دو سال اخیر می باشد</a:t>
            </a:r>
            <a:r>
              <a:rPr lang="en-US" sz="2400" b="1" dirty="0" smtClean="0"/>
              <a:t>.</a:t>
            </a:r>
            <a:endParaRPr lang="fa-IR" sz="2400" b="1" dirty="0"/>
          </a:p>
          <a:p>
            <a:pPr algn="just" rtl="1"/>
            <a:endParaRPr lang="fa-IR" sz="2400" b="1" dirty="0" smtClean="0"/>
          </a:p>
          <a:p>
            <a:pPr algn="just" rtl="1"/>
            <a:r>
              <a:rPr lang="fa-IR" sz="2400" b="1" dirty="0" smtClean="0"/>
              <a:t>2- </a:t>
            </a:r>
            <a:r>
              <a:rPr lang="ar-SA" sz="2400" b="1" dirty="0" smtClean="0"/>
              <a:t>با </a:t>
            </a:r>
            <a:r>
              <a:rPr lang="ar-SA" sz="2400" b="1" dirty="0"/>
              <a:t>توجه به تبصره 4 ماده 4 آیین نامه</a:t>
            </a:r>
            <a:r>
              <a:rPr lang="en-US" sz="2400" b="1" dirty="0"/>
              <a:t> :</a:t>
            </a:r>
            <a:endParaRPr lang="en-US" sz="2400" dirty="0"/>
          </a:p>
          <a:p>
            <a:pPr algn="just" rtl="1"/>
            <a:r>
              <a:rPr lang="ar-SA" sz="2400" b="1" dirty="0"/>
              <a:t>در </a:t>
            </a:r>
            <a:r>
              <a:rPr lang="ar-SA" sz="2400" b="1" dirty="0" smtClean="0"/>
              <a:t>کارگاه</a:t>
            </a:r>
            <a:r>
              <a:rPr lang="fa-IR" sz="2400" b="1" dirty="0" smtClean="0"/>
              <a:t> </a:t>
            </a:r>
            <a:r>
              <a:rPr lang="ar-SA" sz="2400" b="1" dirty="0" smtClean="0"/>
              <a:t>هایی </a:t>
            </a:r>
            <a:r>
              <a:rPr lang="ar-SA" sz="2400" b="1" dirty="0"/>
              <a:t>که بین 25 تا 100 نفر کارگر داند در </a:t>
            </a:r>
            <a:r>
              <a:rPr lang="ar-SA" sz="2400" b="1" dirty="0" smtClean="0"/>
              <a:t>صورتی</a:t>
            </a:r>
            <a:r>
              <a:rPr lang="fa-IR" sz="2400" b="1" dirty="0" smtClean="0"/>
              <a:t> </a:t>
            </a:r>
            <a:r>
              <a:rPr lang="ar-SA" sz="2400" b="1" dirty="0" smtClean="0"/>
              <a:t>که </a:t>
            </a:r>
            <a:r>
              <a:rPr lang="ar-SA" sz="2400" b="1" dirty="0"/>
              <a:t>مسئول بهداشت حرفه ای کاردان یا کارشناس بهداشت حرفه ای و یا پزشک با دارا بودن مدرک دوره باز آموزی طب کار در دو سال  اخیر نباشد . فرد انتخاب شده باید یکی از مدیران بوده و حتما" دوره آموزشی </a:t>
            </a:r>
            <a:r>
              <a:rPr lang="ar-SA" sz="2400" b="1" dirty="0" smtClean="0"/>
              <a:t>ب</a:t>
            </a:r>
            <a:r>
              <a:rPr lang="fa-IR" sz="2400" b="1" dirty="0" smtClean="0"/>
              <a:t>ه </a:t>
            </a:r>
            <a:r>
              <a:rPr lang="ar-SA" sz="2400" b="1" dirty="0" smtClean="0"/>
              <a:t>شرح </a:t>
            </a:r>
            <a:r>
              <a:rPr lang="ar-SA" sz="2400" b="1" dirty="0"/>
              <a:t>ذیل را با هزینه کارفرما طی نموده و گواهی لازم را از مرکز بهداشت استان مربوط اخذ نماید</a:t>
            </a:r>
            <a:r>
              <a:rPr lang="en-US" sz="2400" b="1" dirty="0"/>
              <a:t>.</a:t>
            </a:r>
            <a:endParaRPr lang="en-US" sz="2400" dirty="0"/>
          </a:p>
        </p:txBody>
      </p:sp>
      <p:sp>
        <p:nvSpPr>
          <p:cNvPr id="5"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485491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692696"/>
            <a:ext cx="7344816" cy="5632311"/>
          </a:xfrm>
          <a:prstGeom prst="rect">
            <a:avLst/>
          </a:prstGeom>
        </p:spPr>
        <p:txBody>
          <a:bodyPr wrap="square">
            <a:spAutoFit/>
          </a:bodyPr>
          <a:lstStyle/>
          <a:p>
            <a:pPr algn="just" rtl="1">
              <a:lnSpc>
                <a:spcPct val="150000"/>
              </a:lnSpc>
            </a:pPr>
            <a:r>
              <a:rPr lang="ar-SA" sz="2400" b="1" dirty="0"/>
              <a:t> </a:t>
            </a:r>
            <a:endParaRPr lang="en-US" sz="2400" dirty="0"/>
          </a:p>
          <a:p>
            <a:pPr algn="just" rtl="1">
              <a:lnSpc>
                <a:spcPct val="150000"/>
              </a:lnSpc>
            </a:pPr>
            <a:r>
              <a:rPr lang="ar-SA" sz="2400" b="1" dirty="0">
                <a:solidFill>
                  <a:srgbClr val="FF0000"/>
                </a:solidFill>
              </a:rPr>
              <a:t>الف ) </a:t>
            </a:r>
            <a:r>
              <a:rPr lang="ar-SA" sz="2400" b="1" dirty="0" smtClean="0">
                <a:solidFill>
                  <a:srgbClr val="FF0000"/>
                </a:solidFill>
              </a:rPr>
              <a:t>کارگاه</a:t>
            </a:r>
            <a:r>
              <a:rPr lang="fa-IR" sz="2400" b="1" dirty="0" smtClean="0">
                <a:solidFill>
                  <a:srgbClr val="FF0000"/>
                </a:solidFill>
              </a:rPr>
              <a:t> </a:t>
            </a:r>
            <a:r>
              <a:rPr lang="ar-SA" sz="2400" b="1" dirty="0" smtClean="0">
                <a:solidFill>
                  <a:srgbClr val="FF0000"/>
                </a:solidFill>
              </a:rPr>
              <a:t>هایی</a:t>
            </a:r>
            <a:r>
              <a:rPr lang="fa-IR" sz="2400" b="1" dirty="0" smtClean="0">
                <a:solidFill>
                  <a:srgbClr val="FF0000"/>
                </a:solidFill>
              </a:rPr>
              <a:t> </a:t>
            </a:r>
            <a:r>
              <a:rPr lang="ar-SA" sz="2400" b="1" dirty="0" smtClean="0">
                <a:solidFill>
                  <a:srgbClr val="FF0000"/>
                </a:solidFill>
              </a:rPr>
              <a:t>که </a:t>
            </a:r>
            <a:r>
              <a:rPr lang="ar-SA" sz="2400" b="1" dirty="0">
                <a:solidFill>
                  <a:srgbClr val="FF0000"/>
                </a:solidFill>
              </a:rPr>
              <a:t>بین 25 تا 50 نفر کارگر دارند مدت آموزش 5/1 خواهد بود</a:t>
            </a:r>
            <a:r>
              <a:rPr lang="en-US" sz="2400" b="1" dirty="0">
                <a:solidFill>
                  <a:srgbClr val="FF0000"/>
                </a:solidFill>
              </a:rPr>
              <a:t>.</a:t>
            </a:r>
            <a:endParaRPr lang="en-US" sz="2400" dirty="0">
              <a:solidFill>
                <a:srgbClr val="FF0000"/>
              </a:solidFill>
            </a:endParaRPr>
          </a:p>
          <a:p>
            <a:pPr algn="just" rtl="1">
              <a:lnSpc>
                <a:spcPct val="150000"/>
              </a:lnSpc>
            </a:pPr>
            <a:r>
              <a:rPr lang="ar-SA" sz="2400" b="1" dirty="0">
                <a:solidFill>
                  <a:srgbClr val="FF0000"/>
                </a:solidFill>
              </a:rPr>
              <a:t>ب) </a:t>
            </a:r>
            <a:r>
              <a:rPr lang="ar-SA" sz="2400" b="1" dirty="0" smtClean="0">
                <a:solidFill>
                  <a:srgbClr val="FF0000"/>
                </a:solidFill>
              </a:rPr>
              <a:t>کارگاه</a:t>
            </a:r>
            <a:r>
              <a:rPr lang="fa-IR" sz="2400" b="1" dirty="0" smtClean="0">
                <a:solidFill>
                  <a:srgbClr val="FF0000"/>
                </a:solidFill>
              </a:rPr>
              <a:t> </a:t>
            </a:r>
            <a:r>
              <a:rPr lang="ar-SA" sz="2400" b="1" dirty="0" smtClean="0">
                <a:solidFill>
                  <a:srgbClr val="FF0000"/>
                </a:solidFill>
              </a:rPr>
              <a:t>هایی </a:t>
            </a:r>
            <a:r>
              <a:rPr lang="ar-SA" sz="2400" b="1" dirty="0">
                <a:solidFill>
                  <a:srgbClr val="FF0000"/>
                </a:solidFill>
              </a:rPr>
              <a:t>که بین 50 تا 100 نفر کارگر دارند مدت آموزش 3 ماه خواهد بود</a:t>
            </a:r>
            <a:r>
              <a:rPr lang="en-US" sz="2400" b="1" dirty="0">
                <a:solidFill>
                  <a:srgbClr val="FF0000"/>
                </a:solidFill>
              </a:rPr>
              <a:t>.</a:t>
            </a:r>
            <a:endParaRPr lang="en-US" sz="2400" dirty="0">
              <a:solidFill>
                <a:srgbClr val="FF0000"/>
              </a:solidFill>
            </a:endParaRPr>
          </a:p>
          <a:p>
            <a:pPr algn="just" rtl="1">
              <a:lnSpc>
                <a:spcPct val="150000"/>
              </a:lnSpc>
            </a:pPr>
            <a:r>
              <a:rPr lang="en-US" sz="2400" b="1" dirty="0"/>
              <a:t> </a:t>
            </a:r>
            <a:r>
              <a:rPr lang="fa-IR" sz="2400" b="1" dirty="0" smtClean="0"/>
              <a:t>3- </a:t>
            </a:r>
            <a:r>
              <a:rPr lang="en-US" sz="2400" b="1" dirty="0" smtClean="0"/>
              <a:t> </a:t>
            </a:r>
            <a:r>
              <a:rPr lang="ar-SA" sz="2400" b="1" dirty="0"/>
              <a:t>با توجه به ماده 3 آیین نامه</a:t>
            </a:r>
            <a:r>
              <a:rPr lang="en-US" sz="2400" b="1" dirty="0"/>
              <a:t> :</a:t>
            </a:r>
            <a:endParaRPr lang="en-US" sz="2400" dirty="0"/>
          </a:p>
          <a:p>
            <a:pPr algn="just" rtl="1">
              <a:lnSpc>
                <a:spcPct val="150000"/>
              </a:lnSpc>
            </a:pPr>
            <a:r>
              <a:rPr lang="ar-SA" sz="2400" b="1" dirty="0"/>
              <a:t>در </a:t>
            </a:r>
            <a:r>
              <a:rPr lang="ar-SA" sz="2400" b="1" dirty="0" smtClean="0"/>
              <a:t>کارگاه</a:t>
            </a:r>
            <a:r>
              <a:rPr lang="fa-IR" sz="2400" b="1" dirty="0" smtClean="0"/>
              <a:t> </a:t>
            </a:r>
            <a:r>
              <a:rPr lang="ar-SA" sz="2400" b="1" dirty="0" smtClean="0"/>
              <a:t>هایی </a:t>
            </a:r>
            <a:r>
              <a:rPr lang="ar-SA" sz="2400" b="1" dirty="0"/>
              <a:t>که کمتر از 25 نفر کارگر </a:t>
            </a:r>
            <a:r>
              <a:rPr lang="ar-SA" sz="2400" b="1" dirty="0" smtClean="0"/>
              <a:t>دارن</a:t>
            </a:r>
            <a:r>
              <a:rPr lang="fa-IR" sz="2400" b="1" dirty="0" smtClean="0"/>
              <a:t> </a:t>
            </a:r>
            <a:r>
              <a:rPr lang="ar-SA" sz="2400" b="1" dirty="0" smtClean="0"/>
              <a:t>دو </a:t>
            </a:r>
            <a:r>
              <a:rPr lang="ar-SA" sz="2400" b="1" dirty="0"/>
              <a:t>مشمول آیین نامه کارهای سخت و زیان آور هستند ضمن هماهنگی با بازرسین ادارات کار و امور اجتماعی استانها حتما" باید کمیته حفاظت فنی و بهداشت کار تشکیل گردد</a:t>
            </a:r>
            <a:r>
              <a:rPr lang="en-US" sz="2400" b="1" dirty="0"/>
              <a:t>.</a:t>
            </a:r>
            <a:endParaRPr lang="en-US" sz="2400" dirty="0"/>
          </a:p>
        </p:txBody>
      </p:sp>
      <p:sp>
        <p:nvSpPr>
          <p:cNvPr id="5"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31036651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525963"/>
          </a:xfrm>
        </p:spPr>
        <p:txBody>
          <a:bodyPr>
            <a:noAutofit/>
          </a:bodyPr>
          <a:lstStyle/>
          <a:p>
            <a:pPr marL="0" indent="0" algn="just" rtl="1">
              <a:lnSpc>
                <a:spcPct val="120000"/>
              </a:lnSpc>
              <a:buNone/>
            </a:pPr>
            <a:r>
              <a:rPr lang="fa-IR" sz="2600" dirty="0" smtClean="0">
                <a:solidFill>
                  <a:schemeClr val="accent3">
                    <a:lumMod val="75000"/>
                  </a:schemeClr>
                </a:solidFill>
              </a:rPr>
              <a:t>4</a:t>
            </a:r>
            <a:r>
              <a:rPr lang="fa-IR" sz="2600" b="1" dirty="0" smtClean="0">
                <a:solidFill>
                  <a:schemeClr val="accent3">
                    <a:lumMod val="75000"/>
                  </a:schemeClr>
                </a:solidFill>
              </a:rPr>
              <a:t>- </a:t>
            </a:r>
            <a:r>
              <a:rPr lang="en-US" sz="2600" b="1" dirty="0" smtClean="0">
                <a:solidFill>
                  <a:schemeClr val="accent3">
                    <a:lumMod val="75000"/>
                  </a:schemeClr>
                </a:solidFill>
              </a:rPr>
              <a:t> </a:t>
            </a:r>
            <a:r>
              <a:rPr lang="ar-SA" sz="2600" b="1" dirty="0">
                <a:solidFill>
                  <a:schemeClr val="accent3">
                    <a:lumMod val="75000"/>
                  </a:schemeClr>
                </a:solidFill>
              </a:rPr>
              <a:t>با توجه به تبصره 3 ماده 3 آیین نامه</a:t>
            </a:r>
            <a:r>
              <a:rPr lang="en-US" sz="2600" b="1" dirty="0">
                <a:solidFill>
                  <a:schemeClr val="accent3">
                    <a:lumMod val="75000"/>
                  </a:schemeClr>
                </a:solidFill>
              </a:rPr>
              <a:t> :</a:t>
            </a:r>
            <a:endParaRPr lang="en-US" sz="2600" dirty="0">
              <a:solidFill>
                <a:schemeClr val="accent3">
                  <a:lumMod val="75000"/>
                </a:schemeClr>
              </a:solidFill>
            </a:endParaRPr>
          </a:p>
          <a:p>
            <a:pPr marL="0" indent="0" algn="just" rtl="1">
              <a:lnSpc>
                <a:spcPct val="120000"/>
              </a:lnSpc>
              <a:buNone/>
            </a:pPr>
            <a:r>
              <a:rPr lang="ar-SA" sz="2600" b="1" dirty="0" smtClean="0">
                <a:solidFill>
                  <a:schemeClr val="accent3">
                    <a:lumMod val="75000"/>
                  </a:schemeClr>
                </a:solidFill>
              </a:rPr>
              <a:t>در کارگاه</a:t>
            </a:r>
            <a:r>
              <a:rPr lang="fa-IR" sz="2600" b="1" dirty="0" smtClean="0">
                <a:solidFill>
                  <a:schemeClr val="accent3">
                    <a:lumMod val="75000"/>
                  </a:schemeClr>
                </a:solidFill>
              </a:rPr>
              <a:t> </a:t>
            </a:r>
            <a:r>
              <a:rPr lang="ar-SA" sz="2600" b="1" dirty="0" smtClean="0">
                <a:solidFill>
                  <a:schemeClr val="accent3">
                    <a:lumMod val="75000"/>
                  </a:schemeClr>
                </a:solidFill>
              </a:rPr>
              <a:t>هایی</a:t>
            </a:r>
            <a:r>
              <a:rPr lang="fa-IR" sz="2600" b="1" dirty="0" smtClean="0">
                <a:solidFill>
                  <a:schemeClr val="accent3">
                    <a:lumMod val="75000"/>
                  </a:schemeClr>
                </a:solidFill>
              </a:rPr>
              <a:t> </a:t>
            </a:r>
            <a:r>
              <a:rPr lang="ar-SA" sz="2600" b="1" dirty="0" smtClean="0">
                <a:solidFill>
                  <a:schemeClr val="accent3">
                    <a:lumMod val="75000"/>
                  </a:schemeClr>
                </a:solidFill>
              </a:rPr>
              <a:t>که </a:t>
            </a:r>
            <a:r>
              <a:rPr lang="ar-SA" sz="2600" b="1" dirty="0">
                <a:solidFill>
                  <a:schemeClr val="accent3">
                    <a:lumMod val="75000"/>
                  </a:schemeClr>
                </a:solidFill>
              </a:rPr>
              <a:t>کمتر از 25 نفر کارگر دارند و مسئول حفاظت فنی و بهداشت حرفه ای یک نفر می باشد صلاحیت فرد مذکور باید ابتدا توسط اداره کار و امور اجتماعی استان مربوطه مورد تایید قرار گرفته و در صورت تایید فرد مزبور توسط مرکز بهداشت و گذراندن دوره آموزشی </a:t>
            </a:r>
            <a:r>
              <a:rPr lang="ar-SA" sz="2600" b="1" dirty="0" smtClean="0">
                <a:solidFill>
                  <a:schemeClr val="accent3">
                    <a:lumMod val="75000"/>
                  </a:schemeClr>
                </a:solidFill>
              </a:rPr>
              <a:t>یک</a:t>
            </a:r>
            <a:r>
              <a:rPr lang="fa-IR" sz="2600" b="1" dirty="0" smtClean="0">
                <a:solidFill>
                  <a:schemeClr val="accent3">
                    <a:lumMod val="75000"/>
                  </a:schemeClr>
                </a:solidFill>
              </a:rPr>
              <a:t> </a:t>
            </a:r>
            <a:r>
              <a:rPr lang="ar-SA" sz="2600" b="1" dirty="0" smtClean="0">
                <a:solidFill>
                  <a:schemeClr val="accent3">
                    <a:lumMod val="75000"/>
                  </a:schemeClr>
                </a:solidFill>
              </a:rPr>
              <a:t>ماهه </a:t>
            </a:r>
            <a:r>
              <a:rPr lang="ar-SA" sz="2600" b="1" dirty="0">
                <a:solidFill>
                  <a:schemeClr val="accent3">
                    <a:lumMod val="75000"/>
                  </a:schemeClr>
                </a:solidFill>
              </a:rPr>
              <a:t>با هزینه کارفرما میتواند </a:t>
            </a:r>
            <a:r>
              <a:rPr lang="ar-SA" sz="2600" b="1" dirty="0" smtClean="0">
                <a:solidFill>
                  <a:schemeClr val="accent3">
                    <a:lumMod val="75000"/>
                  </a:schemeClr>
                </a:solidFill>
              </a:rPr>
              <a:t>ب</a:t>
            </a:r>
            <a:r>
              <a:rPr lang="fa-IR" sz="2600" b="1" dirty="0" smtClean="0">
                <a:solidFill>
                  <a:schemeClr val="accent3">
                    <a:lumMod val="75000"/>
                  </a:schemeClr>
                </a:solidFill>
              </a:rPr>
              <a:t>ه </a:t>
            </a:r>
            <a:r>
              <a:rPr lang="ar-SA" sz="2600" b="1" dirty="0" smtClean="0">
                <a:solidFill>
                  <a:schemeClr val="accent3">
                    <a:lumMod val="75000"/>
                  </a:schemeClr>
                </a:solidFill>
              </a:rPr>
              <a:t>عنوان </a:t>
            </a:r>
            <a:r>
              <a:rPr lang="ar-SA" sz="2600" b="1" dirty="0">
                <a:solidFill>
                  <a:schemeClr val="accent3">
                    <a:lumMod val="75000"/>
                  </a:schemeClr>
                </a:solidFill>
              </a:rPr>
              <a:t>مسئول حفاظت فنی و بهداشت حرفه ای عمل نماید</a:t>
            </a:r>
            <a:r>
              <a:rPr lang="en-US" sz="2600" b="1" dirty="0">
                <a:solidFill>
                  <a:schemeClr val="accent3">
                    <a:lumMod val="75000"/>
                  </a:schemeClr>
                </a:solidFill>
              </a:rPr>
              <a:t>.</a:t>
            </a:r>
            <a:endParaRPr lang="en-US" sz="2600" dirty="0">
              <a:solidFill>
                <a:schemeClr val="accent3">
                  <a:lumMod val="75000"/>
                </a:schemeClr>
              </a:solidFill>
            </a:endParaRPr>
          </a:p>
          <a:p>
            <a:pPr algn="just">
              <a:lnSpc>
                <a:spcPct val="120000"/>
              </a:lnSpc>
            </a:pPr>
            <a:endParaRPr lang="en-US" sz="2600" dirty="0"/>
          </a:p>
        </p:txBody>
      </p:sp>
      <p:sp>
        <p:nvSpPr>
          <p:cNvPr id="4"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638949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124744"/>
            <a:ext cx="8229600" cy="4929411"/>
          </a:xfrm>
        </p:spPr>
        <p:txBody>
          <a:bodyPr>
            <a:normAutofit lnSpcReduction="10000"/>
          </a:bodyPr>
          <a:lstStyle/>
          <a:p>
            <a:pPr marL="0" indent="0" algn="just" rtl="1">
              <a:buNone/>
            </a:pPr>
            <a:endParaRPr lang="en-US" sz="2400" dirty="0"/>
          </a:p>
          <a:p>
            <a:pPr marL="0" indent="0" algn="just" rtl="1">
              <a:buNone/>
            </a:pPr>
            <a:r>
              <a:rPr lang="fa-IR" sz="2400" b="1" dirty="0" smtClean="0"/>
              <a:t>5- </a:t>
            </a:r>
            <a:r>
              <a:rPr lang="en-US" sz="2400" b="1" dirty="0" smtClean="0"/>
              <a:t> </a:t>
            </a:r>
            <a:r>
              <a:rPr lang="ar-SA" sz="2400" b="1" dirty="0"/>
              <a:t>شرایط تشکیل دوره های آموزشی </a:t>
            </a:r>
            <a:r>
              <a:rPr lang="ar-SA" sz="2400" b="1" dirty="0" smtClean="0"/>
              <a:t>ب</a:t>
            </a:r>
            <a:r>
              <a:rPr lang="fa-IR" sz="2400" b="1" dirty="0" smtClean="0"/>
              <a:t>ه </a:t>
            </a:r>
            <a:r>
              <a:rPr lang="ar-SA" sz="2400" b="1" dirty="0" smtClean="0"/>
              <a:t>شرح </a:t>
            </a:r>
            <a:r>
              <a:rPr lang="ar-SA" sz="2400" b="1" dirty="0"/>
              <a:t>ذیل اعلام می </a:t>
            </a:r>
            <a:r>
              <a:rPr lang="ar-SA" sz="2400" b="1" dirty="0" smtClean="0"/>
              <a:t>گردد</a:t>
            </a:r>
            <a:r>
              <a:rPr lang="en-US" sz="2400" b="1" dirty="0" smtClean="0"/>
              <a:t>:</a:t>
            </a:r>
            <a:endParaRPr lang="fa-IR" sz="2400" b="1" dirty="0" smtClean="0"/>
          </a:p>
          <a:p>
            <a:pPr marL="0" indent="0" algn="just" rtl="1">
              <a:buNone/>
            </a:pPr>
            <a:endParaRPr lang="en-US" sz="2400" dirty="0"/>
          </a:p>
          <a:p>
            <a:pPr algn="just" rtl="1">
              <a:lnSpc>
                <a:spcPct val="145000"/>
              </a:lnSpc>
            </a:pPr>
            <a:r>
              <a:rPr lang="ar-SA" sz="2400" b="1" dirty="0">
                <a:solidFill>
                  <a:srgbClr val="0070C0"/>
                </a:solidFill>
              </a:rPr>
              <a:t>الف ) تعداد افراد شرکت کننده در دوره آموزشی حداقل 10 و حداکثر 20 نفر می باشد</a:t>
            </a:r>
            <a:r>
              <a:rPr lang="en-US" sz="2400" b="1" dirty="0">
                <a:solidFill>
                  <a:srgbClr val="0070C0"/>
                </a:solidFill>
              </a:rPr>
              <a:t>.</a:t>
            </a:r>
            <a:endParaRPr lang="en-US" sz="2400" dirty="0">
              <a:solidFill>
                <a:srgbClr val="0070C0"/>
              </a:solidFill>
            </a:endParaRPr>
          </a:p>
          <a:p>
            <a:pPr algn="just" rtl="1">
              <a:lnSpc>
                <a:spcPct val="145000"/>
              </a:lnSpc>
            </a:pPr>
            <a:r>
              <a:rPr lang="ar-SA" sz="2400" b="1" dirty="0">
                <a:solidFill>
                  <a:srgbClr val="0070C0"/>
                </a:solidFill>
              </a:rPr>
              <a:t>ب ) حدود هزینه روزانه هر نفر شرکت کننده در کلاس که باید از کارفرما اخذ گردد مبلغ 5000 ریال برآورد می گردد که صرفا" شامل هزینه چاپ و تکثیر جزوات آموزشی و حق التدریس مدرسین می باشد. بدیهی است هزینه اعلام شده </a:t>
            </a:r>
            <a:r>
              <a:rPr lang="ar-SA" sz="2400" b="1" dirty="0" smtClean="0">
                <a:solidFill>
                  <a:srgbClr val="0070C0"/>
                </a:solidFill>
              </a:rPr>
              <a:t>ب</a:t>
            </a:r>
            <a:r>
              <a:rPr lang="fa-IR" sz="2400" b="1" dirty="0" smtClean="0">
                <a:solidFill>
                  <a:srgbClr val="0070C0"/>
                </a:solidFill>
              </a:rPr>
              <a:t>ه </a:t>
            </a:r>
            <a:r>
              <a:rPr lang="ar-SA" sz="2400" b="1" dirty="0" smtClean="0">
                <a:solidFill>
                  <a:srgbClr val="0070C0"/>
                </a:solidFill>
              </a:rPr>
              <a:t>صورت </a:t>
            </a:r>
            <a:r>
              <a:rPr lang="ar-SA" sz="2400" b="1" dirty="0">
                <a:solidFill>
                  <a:srgbClr val="0070C0"/>
                </a:solidFill>
              </a:rPr>
              <a:t>تقریب بوده و با بر آورد منطقی و در نظر گرفتن شرایط هر استان با توافقی که با کارفرمایان </a:t>
            </a:r>
            <a:r>
              <a:rPr lang="ar-SA" sz="2400" b="1" dirty="0" smtClean="0">
                <a:solidFill>
                  <a:srgbClr val="0070C0"/>
                </a:solidFill>
              </a:rPr>
              <a:t>ب</a:t>
            </a:r>
            <a:r>
              <a:rPr lang="fa-IR" sz="2400" b="1" dirty="0" smtClean="0">
                <a:solidFill>
                  <a:srgbClr val="0070C0"/>
                </a:solidFill>
              </a:rPr>
              <a:t>ه </a:t>
            </a:r>
            <a:r>
              <a:rPr lang="ar-SA" sz="2400" b="1" dirty="0" smtClean="0">
                <a:solidFill>
                  <a:srgbClr val="0070C0"/>
                </a:solidFill>
              </a:rPr>
              <a:t>عمل </a:t>
            </a:r>
            <a:r>
              <a:rPr lang="ar-SA" sz="2400" b="1" dirty="0">
                <a:solidFill>
                  <a:srgbClr val="0070C0"/>
                </a:solidFill>
              </a:rPr>
              <a:t>می آید می </a:t>
            </a:r>
            <a:r>
              <a:rPr lang="ar-SA" sz="2400" b="1" dirty="0" smtClean="0">
                <a:solidFill>
                  <a:srgbClr val="0070C0"/>
                </a:solidFill>
              </a:rPr>
              <a:t>تواند</a:t>
            </a:r>
            <a:r>
              <a:rPr lang="fa-IR" sz="2400" b="1" dirty="0" smtClean="0">
                <a:solidFill>
                  <a:srgbClr val="0070C0"/>
                </a:solidFill>
              </a:rPr>
              <a:t> </a:t>
            </a:r>
            <a:r>
              <a:rPr lang="ar-SA" sz="2400" b="1" dirty="0" smtClean="0">
                <a:solidFill>
                  <a:srgbClr val="0070C0"/>
                </a:solidFill>
              </a:rPr>
              <a:t>تغییر </a:t>
            </a:r>
            <a:r>
              <a:rPr lang="ar-SA" sz="2400" b="1" dirty="0">
                <a:solidFill>
                  <a:srgbClr val="0070C0"/>
                </a:solidFill>
              </a:rPr>
              <a:t>نماید</a:t>
            </a:r>
            <a:r>
              <a:rPr lang="en-US" sz="2400" b="1" dirty="0">
                <a:solidFill>
                  <a:srgbClr val="0070C0"/>
                </a:solidFill>
              </a:rPr>
              <a:t>.</a:t>
            </a:r>
            <a:endParaRPr lang="en-US" sz="2400" dirty="0">
              <a:solidFill>
                <a:srgbClr val="0070C0"/>
              </a:solidFill>
            </a:endParaRPr>
          </a:p>
          <a:p>
            <a:pPr algn="just" rtl="1"/>
            <a:endParaRPr lang="en-US" sz="2400" dirty="0"/>
          </a:p>
        </p:txBody>
      </p:sp>
      <p:sp>
        <p:nvSpPr>
          <p:cNvPr id="4"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835695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0872" y="1340768"/>
            <a:ext cx="8229600" cy="5040560"/>
          </a:xfrm>
        </p:spPr>
        <p:txBody>
          <a:bodyPr>
            <a:normAutofit fontScale="77500" lnSpcReduction="20000"/>
          </a:bodyPr>
          <a:lstStyle/>
          <a:p>
            <a:pPr algn="just" rtl="1">
              <a:lnSpc>
                <a:spcPct val="120000"/>
              </a:lnSpc>
            </a:pPr>
            <a:r>
              <a:rPr lang="ar-SA" b="1" dirty="0"/>
              <a:t>ج ) هزینه محل اقامت و صرف غذا نیز </a:t>
            </a:r>
            <a:r>
              <a:rPr lang="ar-SA" b="1" dirty="0" smtClean="0"/>
              <a:t>ب</a:t>
            </a:r>
            <a:r>
              <a:rPr lang="fa-IR" b="1" dirty="0" smtClean="0"/>
              <a:t>ه </a:t>
            </a:r>
            <a:r>
              <a:rPr lang="ar-SA" b="1" dirty="0" smtClean="0"/>
              <a:t>عهده </a:t>
            </a:r>
            <a:r>
              <a:rPr lang="ar-SA" b="1" dirty="0"/>
              <a:t>کارفرمای مربوطه بوده که راسا" توسط نامبرده در اختیار شرکت کننده در کلاس طبق مقررات مربوطه قرار خواهد گرفت</a:t>
            </a:r>
            <a:r>
              <a:rPr lang="en-US" b="1" dirty="0"/>
              <a:t> </a:t>
            </a:r>
            <a:r>
              <a:rPr lang="en-US" b="1" dirty="0" smtClean="0"/>
              <a:t>.</a:t>
            </a:r>
            <a:endParaRPr lang="fa-IR" b="1" dirty="0" smtClean="0"/>
          </a:p>
          <a:p>
            <a:pPr marL="0" indent="0" algn="just" rtl="1">
              <a:lnSpc>
                <a:spcPct val="120000"/>
              </a:lnSpc>
              <a:buNone/>
            </a:pPr>
            <a:endParaRPr lang="en-US" dirty="0"/>
          </a:p>
          <a:p>
            <a:pPr algn="just" rtl="1">
              <a:lnSpc>
                <a:spcPct val="120000"/>
              </a:lnSpc>
            </a:pPr>
            <a:r>
              <a:rPr lang="ar-SA" b="1" dirty="0">
                <a:solidFill>
                  <a:schemeClr val="accent3">
                    <a:lumMod val="75000"/>
                  </a:schemeClr>
                </a:solidFill>
              </a:rPr>
              <a:t>د) با توجه به اینکه ممکن است گروهی از مدیران فنی و مسئولین کارخانه یا کارگاه در دوره های آموزشی شرکت نمایند </a:t>
            </a:r>
            <a:r>
              <a:rPr lang="ar-SA" b="1" dirty="0" smtClean="0">
                <a:solidFill>
                  <a:schemeClr val="accent3">
                    <a:lumMod val="75000"/>
                  </a:schemeClr>
                </a:solidFill>
              </a:rPr>
              <a:t>توصیه</a:t>
            </a:r>
            <a:r>
              <a:rPr lang="fa-IR" b="1" dirty="0" smtClean="0">
                <a:solidFill>
                  <a:schemeClr val="accent3">
                    <a:lumMod val="75000"/>
                  </a:schemeClr>
                </a:solidFill>
              </a:rPr>
              <a:t>                             </a:t>
            </a:r>
            <a:r>
              <a:rPr lang="ar-SA" b="1" dirty="0" smtClean="0">
                <a:solidFill>
                  <a:schemeClr val="accent3">
                    <a:lumMod val="75000"/>
                  </a:schemeClr>
                </a:solidFill>
              </a:rPr>
              <a:t> </a:t>
            </a:r>
            <a:r>
              <a:rPr lang="ar-SA" b="1" dirty="0">
                <a:solidFill>
                  <a:schemeClr val="accent3">
                    <a:lumMod val="75000"/>
                  </a:schemeClr>
                </a:solidFill>
              </a:rPr>
              <a:t>می شود که ضمن توافق با مقامات آموزشی </a:t>
            </a:r>
            <a:r>
              <a:rPr lang="ar-SA" b="1" dirty="0" smtClean="0">
                <a:solidFill>
                  <a:schemeClr val="accent3">
                    <a:lumMod val="75000"/>
                  </a:schemeClr>
                </a:solidFill>
              </a:rPr>
              <a:t>دانشگاه</a:t>
            </a:r>
            <a:r>
              <a:rPr lang="fa-IR" b="1" dirty="0" smtClean="0">
                <a:solidFill>
                  <a:schemeClr val="accent3">
                    <a:lumMod val="75000"/>
                  </a:schemeClr>
                </a:solidFill>
              </a:rPr>
              <a:t> </a:t>
            </a:r>
            <a:r>
              <a:rPr lang="ar-SA" b="1" dirty="0" smtClean="0">
                <a:solidFill>
                  <a:schemeClr val="accent3">
                    <a:lumMod val="75000"/>
                  </a:schemeClr>
                </a:solidFill>
              </a:rPr>
              <a:t>ها و </a:t>
            </a:r>
            <a:r>
              <a:rPr lang="ar-SA" b="1" dirty="0">
                <a:solidFill>
                  <a:schemeClr val="accent3">
                    <a:lumMod val="75000"/>
                  </a:schemeClr>
                </a:solidFill>
              </a:rPr>
              <a:t>دانشکده های علوم پزشکی </a:t>
            </a:r>
            <a:r>
              <a:rPr lang="ar-SA" b="1" dirty="0" smtClean="0">
                <a:solidFill>
                  <a:schemeClr val="accent3">
                    <a:lumMod val="75000"/>
                  </a:schemeClr>
                </a:solidFill>
              </a:rPr>
              <a:t>کلاس</a:t>
            </a:r>
            <a:r>
              <a:rPr lang="fa-IR" b="1" dirty="0" smtClean="0">
                <a:solidFill>
                  <a:schemeClr val="accent3">
                    <a:lumMod val="75000"/>
                  </a:schemeClr>
                </a:solidFill>
              </a:rPr>
              <a:t> </a:t>
            </a:r>
            <a:r>
              <a:rPr lang="ar-SA" b="1" dirty="0" smtClean="0">
                <a:solidFill>
                  <a:schemeClr val="accent3">
                    <a:lumMod val="75000"/>
                  </a:schemeClr>
                </a:solidFill>
              </a:rPr>
              <a:t>ها </a:t>
            </a:r>
            <a:r>
              <a:rPr lang="ar-SA" b="1" dirty="0">
                <a:solidFill>
                  <a:schemeClr val="accent3">
                    <a:lumMod val="75000"/>
                  </a:schemeClr>
                </a:solidFill>
              </a:rPr>
              <a:t>حتی الامکان در محل های آموزشی تشکیل گردد</a:t>
            </a:r>
            <a:r>
              <a:rPr lang="en-US" b="1" dirty="0" smtClean="0">
                <a:solidFill>
                  <a:schemeClr val="accent3">
                    <a:lumMod val="75000"/>
                  </a:schemeClr>
                </a:solidFill>
              </a:rPr>
              <a:t>.</a:t>
            </a:r>
            <a:endParaRPr lang="fa-IR" b="1" dirty="0" smtClean="0">
              <a:solidFill>
                <a:schemeClr val="accent3">
                  <a:lumMod val="75000"/>
                </a:schemeClr>
              </a:solidFill>
            </a:endParaRPr>
          </a:p>
          <a:p>
            <a:pPr marL="0" indent="0" algn="just" rtl="1">
              <a:lnSpc>
                <a:spcPct val="120000"/>
              </a:lnSpc>
              <a:buNone/>
            </a:pPr>
            <a:endParaRPr lang="en-US" sz="2800" dirty="0"/>
          </a:p>
          <a:p>
            <a:pPr algn="just" rtl="1">
              <a:lnSpc>
                <a:spcPct val="120000"/>
              </a:lnSpc>
            </a:pPr>
            <a:r>
              <a:rPr lang="ar-SA" b="1" dirty="0"/>
              <a:t>ه) بدیهی است عنوان دروسی که باید تدریس گردد ، مدت مورد نیاز برای آموزش ، و شرایط تحصیلی مدرسین متعاقبا" اعلام خواهد شد.</a:t>
            </a:r>
            <a:endParaRPr lang="en-US" dirty="0"/>
          </a:p>
          <a:p>
            <a:pPr algn="just" rtl="1"/>
            <a:endParaRPr lang="en-US" dirty="0"/>
          </a:p>
        </p:txBody>
      </p:sp>
      <p:sp>
        <p:nvSpPr>
          <p:cNvPr id="4"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dirty="0">
                <a:solidFill>
                  <a:srgbClr val="548DD4"/>
                </a:solidFill>
                <a:latin typeface="Times New Roman" pitchFamily="18" charset="0"/>
                <a:ea typeface="Calibri" pitchFamily="34" charset="0"/>
                <a:cs typeface="Times New Roman" pitchFamily="18" charset="0"/>
              </a:rPr>
              <a:t>H</a:t>
            </a:r>
            <a:r>
              <a:rPr lang="en-US" sz="1600" dirty="0">
                <a:latin typeface="Times New Roman" pitchFamily="18" charset="0"/>
                <a:ea typeface="Calibri" pitchFamily="34" charset="0"/>
                <a:cs typeface="Times New Roman" pitchFamily="18" charset="0"/>
              </a:rPr>
              <a:t>A</a:t>
            </a:r>
            <a:r>
              <a:rPr lang="en-US" sz="2800" b="1" u="sng" dirty="0">
                <a:solidFill>
                  <a:srgbClr val="FF0000"/>
                </a:solidFill>
                <a:latin typeface="Times New Roman" pitchFamily="18" charset="0"/>
                <a:ea typeface="Calibri" pitchFamily="34" charset="0"/>
                <a:cs typeface="Times New Roman" pitchFamily="18" charset="0"/>
              </a:rPr>
              <a:t>S</a:t>
            </a:r>
            <a:r>
              <a:rPr lang="en-US" sz="1600" dirty="0">
                <a:latin typeface="Times New Roman" pitchFamily="18" charset="0"/>
                <a:ea typeface="Calibri" pitchFamily="34" charset="0"/>
                <a:cs typeface="Times New Roman" pitchFamily="18" charset="0"/>
              </a:rPr>
              <a:t>H</a:t>
            </a:r>
            <a:r>
              <a:rPr lang="en-US" sz="2800" b="1" u="sng" dirty="0">
                <a:solidFill>
                  <a:srgbClr val="00B050"/>
                </a:solidFill>
                <a:latin typeface="Times New Roman" pitchFamily="18" charset="0"/>
                <a:ea typeface="Calibri" pitchFamily="34" charset="0"/>
                <a:cs typeface="Times New Roman" pitchFamily="18" charset="0"/>
              </a:rPr>
              <a:t>E</a:t>
            </a:r>
            <a:r>
              <a:rPr lang="en-US" sz="1600" dirty="0">
                <a:latin typeface="Times New Roman" pitchFamily="18" charset="0"/>
                <a:ea typeface="Calibri" pitchFamily="34" charset="0"/>
                <a:cs typeface="Times New Roman" pitchFamily="18" charset="0"/>
              </a:rPr>
              <a:t>MI</a:t>
            </a:r>
            <a:endParaRPr lang="en-US" dirty="0">
              <a:ea typeface="Calibri" pitchFamily="34" charset="0"/>
              <a:cs typeface="Times New Roman" pitchFamily="18" charset="0"/>
            </a:endParaRPr>
          </a:p>
        </p:txBody>
      </p:sp>
    </p:spTree>
    <p:extLst>
      <p:ext uri="{BB962C8B-B14F-4D97-AF65-F5344CB8AC3E}">
        <p14:creationId xmlns:p14="http://schemas.microsoft.com/office/powerpoint/2010/main" val="48423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ubtitle 2"/>
          <p:cNvSpPr>
            <a:spLocks noGrp="1"/>
          </p:cNvSpPr>
          <p:nvPr>
            <p:ph type="subTitle" idx="1"/>
          </p:nvPr>
        </p:nvSpPr>
        <p:spPr>
          <a:xfrm>
            <a:off x="725488" y="1500188"/>
            <a:ext cx="7632700" cy="3649662"/>
          </a:xfrm>
        </p:spPr>
        <p:txBody>
          <a:bodyPr/>
          <a:lstStyle/>
          <a:p>
            <a:pPr algn="just" rtl="1">
              <a:lnSpc>
                <a:spcPct val="150000"/>
              </a:lnSpc>
            </a:pPr>
            <a:r>
              <a:rPr lang="fa-IR" sz="2400" u="sng" dirty="0" smtClean="0">
                <a:solidFill>
                  <a:srgbClr val="FF0000"/>
                </a:solidFill>
                <a:cs typeface="B Titr" pitchFamily="2" charset="-78"/>
              </a:rPr>
              <a:t>هدف:</a:t>
            </a:r>
          </a:p>
          <a:p>
            <a:pPr algn="just" rtl="1">
              <a:lnSpc>
                <a:spcPct val="150000"/>
              </a:lnSpc>
            </a:pPr>
            <a:r>
              <a:rPr lang="fa-IR" sz="2400" dirty="0" smtClean="0">
                <a:solidFill>
                  <a:srgbClr val="FF0000"/>
                </a:solidFill>
                <a:cs typeface="B Titr" pitchFamily="2" charset="-78"/>
              </a:rPr>
              <a:t>تقلیل حوادث تلخ شغلی و آشنا نمودن اعضای کمیته های حفاظت فنی و بهداشت کار با وظایف خود و آگاهی به اصول و ضوابط و مقررات ایمنی و بهداشت کار در صنعت.</a:t>
            </a:r>
          </a:p>
          <a:p>
            <a:pPr algn="just" rtl="1"/>
            <a:endParaRPr lang="en-US" sz="2400" dirty="0" smtClean="0">
              <a:solidFill>
                <a:srgbClr val="FF0000"/>
              </a:solidFill>
              <a:cs typeface="B Titr" pitchFamily="2" charset="-78"/>
            </a:endParaRPr>
          </a:p>
        </p:txBody>
      </p:sp>
      <p:pic>
        <p:nvPicPr>
          <p:cNvPr id="7171" name="Picture 2" descr="http://kermanhse.com/MainFolder/armmarka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44450"/>
            <a:ext cx="136842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3" descr="TargetZero.em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71750" y="4500563"/>
            <a:ext cx="41783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a:solidFill>
                  <a:srgbClr val="548DD4"/>
                </a:solidFill>
                <a:latin typeface="Times New Roman" pitchFamily="18" charset="0"/>
                <a:ea typeface="Calibri" pitchFamily="34" charset="0"/>
                <a:cs typeface="Times New Roman" pitchFamily="18" charset="0"/>
              </a:rPr>
              <a:t>H</a:t>
            </a:r>
            <a:r>
              <a:rPr lang="en-US" sz="1600">
                <a:latin typeface="Times New Roman" pitchFamily="18" charset="0"/>
                <a:ea typeface="Calibri" pitchFamily="34" charset="0"/>
                <a:cs typeface="Times New Roman" pitchFamily="18" charset="0"/>
              </a:rPr>
              <a:t>A</a:t>
            </a:r>
            <a:r>
              <a:rPr lang="en-US" sz="2800" b="1" u="sng">
                <a:solidFill>
                  <a:srgbClr val="FF0000"/>
                </a:solidFill>
                <a:latin typeface="Times New Roman" pitchFamily="18" charset="0"/>
                <a:ea typeface="Calibri" pitchFamily="34" charset="0"/>
                <a:cs typeface="Times New Roman" pitchFamily="18" charset="0"/>
              </a:rPr>
              <a:t>S</a:t>
            </a:r>
            <a:r>
              <a:rPr lang="en-US" sz="1600">
                <a:latin typeface="Times New Roman" pitchFamily="18" charset="0"/>
                <a:ea typeface="Calibri" pitchFamily="34" charset="0"/>
                <a:cs typeface="Times New Roman" pitchFamily="18" charset="0"/>
              </a:rPr>
              <a:t>H</a:t>
            </a:r>
            <a:r>
              <a:rPr lang="en-US" sz="2800" b="1" u="sng">
                <a:solidFill>
                  <a:srgbClr val="00B050"/>
                </a:solidFill>
                <a:latin typeface="Times New Roman" pitchFamily="18" charset="0"/>
                <a:ea typeface="Calibri" pitchFamily="34" charset="0"/>
                <a:cs typeface="Times New Roman" pitchFamily="18" charset="0"/>
              </a:rPr>
              <a:t>E</a:t>
            </a:r>
            <a:r>
              <a:rPr lang="en-US" sz="1600">
                <a:latin typeface="Times New Roman" pitchFamily="18" charset="0"/>
                <a:ea typeface="Calibri" pitchFamily="34" charset="0"/>
                <a:cs typeface="Times New Roman" pitchFamily="18" charset="0"/>
              </a:rPr>
              <a:t>MI</a:t>
            </a:r>
            <a:endParaRPr lang="en-US">
              <a:ea typeface="Calibri" pitchFamily="34" charset="0"/>
              <a:cs typeface="Times New Roman" pitchFamily="18" charset="0"/>
            </a:endParaRPr>
          </a:p>
        </p:txBody>
      </p:sp>
    </p:spTree>
    <p:extLst>
      <p:ext uri="{BB962C8B-B14F-4D97-AF65-F5344CB8AC3E}">
        <p14:creationId xmlns:p14="http://schemas.microsoft.com/office/powerpoint/2010/main" val="2227418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68538" y="485800"/>
            <a:ext cx="4618037" cy="1143000"/>
          </a:xfrm>
        </p:spPr>
        <p:txBody>
          <a:bodyPr>
            <a:normAutofit/>
          </a:bodyPr>
          <a:lstStyle/>
          <a:p>
            <a:r>
              <a:rPr lang="fa-IR" sz="3600" dirty="0" smtClean="0">
                <a:cs typeface="B Titr" pitchFamily="2" charset="-78"/>
              </a:rPr>
              <a:t>محتوی دوره:</a:t>
            </a:r>
            <a:endParaRPr lang="en-US" sz="3600" dirty="0" smtClean="0">
              <a:cs typeface="B Titr" pitchFamily="2" charset="-78"/>
            </a:endParaRPr>
          </a:p>
        </p:txBody>
      </p:sp>
      <p:sp>
        <p:nvSpPr>
          <p:cNvPr id="3" name="Content Placeholder 2"/>
          <p:cNvSpPr>
            <a:spLocks noGrp="1"/>
          </p:cNvSpPr>
          <p:nvPr>
            <p:ph idx="1"/>
          </p:nvPr>
        </p:nvSpPr>
        <p:spPr>
          <a:xfrm>
            <a:off x="323528" y="1628800"/>
            <a:ext cx="8229600" cy="3599978"/>
          </a:xfrm>
        </p:spPr>
        <p:txBody>
          <a:bodyPr rtlCol="0">
            <a:normAutofit/>
          </a:bodyPr>
          <a:lstStyle/>
          <a:p>
            <a:pPr algn="just" rtl="1" fontAlgn="auto">
              <a:lnSpc>
                <a:spcPct val="120000"/>
              </a:lnSpc>
              <a:spcAft>
                <a:spcPts val="0"/>
              </a:spcAft>
              <a:buFont typeface="Wingdings" pitchFamily="2" charset="2"/>
              <a:buChar char="ü"/>
              <a:defRPr/>
            </a:pPr>
            <a:r>
              <a:rPr lang="fa-IR" sz="2200" dirty="0" smtClean="0">
                <a:solidFill>
                  <a:schemeClr val="accent5">
                    <a:lumMod val="75000"/>
                  </a:schemeClr>
                </a:solidFill>
                <a:cs typeface="B Titr" pitchFamily="2" charset="-78"/>
              </a:rPr>
              <a:t>آشنایی با قوانین و مقررات ملی و بین المللی ایمنی و بهداشت کار</a:t>
            </a:r>
          </a:p>
          <a:p>
            <a:pPr algn="just" rtl="1" fontAlgn="auto">
              <a:lnSpc>
                <a:spcPct val="120000"/>
              </a:lnSpc>
              <a:spcAft>
                <a:spcPts val="0"/>
              </a:spcAft>
              <a:buFont typeface="Wingdings" pitchFamily="2" charset="2"/>
              <a:buChar char="ü"/>
              <a:defRPr/>
            </a:pPr>
            <a:r>
              <a:rPr lang="fa-IR" sz="2200" dirty="0" smtClean="0">
                <a:solidFill>
                  <a:schemeClr val="accent5">
                    <a:lumMod val="75000"/>
                  </a:schemeClr>
                </a:solidFill>
                <a:cs typeface="B Titr" pitchFamily="2" charset="-78"/>
              </a:rPr>
              <a:t>آشنایی با آیین نامه کمیته حفاظت فنی و بهداشت کار</a:t>
            </a:r>
          </a:p>
          <a:p>
            <a:pPr algn="just" rtl="1" fontAlgn="auto">
              <a:lnSpc>
                <a:spcPct val="120000"/>
              </a:lnSpc>
              <a:spcAft>
                <a:spcPts val="0"/>
              </a:spcAft>
              <a:buFont typeface="Wingdings" pitchFamily="2" charset="2"/>
              <a:buChar char="ü"/>
              <a:defRPr/>
            </a:pPr>
            <a:r>
              <a:rPr lang="fa-IR" sz="2200" dirty="0" smtClean="0">
                <a:solidFill>
                  <a:schemeClr val="accent5">
                    <a:lumMod val="75000"/>
                  </a:schemeClr>
                </a:solidFill>
                <a:cs typeface="B Titr" pitchFamily="2" charset="-78"/>
              </a:rPr>
              <a:t>آشنایی با مدیریت کنترل بیماری های ناشی از کار</a:t>
            </a:r>
          </a:p>
          <a:p>
            <a:pPr algn="just" rtl="1" fontAlgn="auto">
              <a:lnSpc>
                <a:spcPct val="120000"/>
              </a:lnSpc>
              <a:spcAft>
                <a:spcPts val="0"/>
              </a:spcAft>
              <a:buFont typeface="Wingdings" pitchFamily="2" charset="2"/>
              <a:buChar char="ü"/>
              <a:defRPr/>
            </a:pPr>
            <a:r>
              <a:rPr lang="fa-IR" sz="2200" dirty="0" smtClean="0">
                <a:solidFill>
                  <a:schemeClr val="accent5">
                    <a:lumMod val="75000"/>
                  </a:schemeClr>
                </a:solidFill>
                <a:cs typeface="B Titr" pitchFamily="2" charset="-78"/>
              </a:rPr>
              <a:t>آشنایی با روش های ارزیابی مخاطرات در محیط کار و روش های کنترل آن</a:t>
            </a:r>
          </a:p>
          <a:p>
            <a:pPr algn="just" rtl="1" fontAlgn="auto">
              <a:lnSpc>
                <a:spcPct val="120000"/>
              </a:lnSpc>
              <a:spcAft>
                <a:spcPts val="0"/>
              </a:spcAft>
              <a:buFont typeface="Wingdings" pitchFamily="2" charset="2"/>
              <a:buChar char="ü"/>
              <a:defRPr/>
            </a:pPr>
            <a:r>
              <a:rPr lang="fa-IR" sz="2200" dirty="0" smtClean="0">
                <a:solidFill>
                  <a:schemeClr val="accent5">
                    <a:lumMod val="75000"/>
                  </a:schemeClr>
                </a:solidFill>
                <a:cs typeface="B Titr" pitchFamily="2" charset="-78"/>
              </a:rPr>
              <a:t>آشنایی با سیستم مدیریت ایمنی و بهداشت کار</a:t>
            </a:r>
          </a:p>
          <a:p>
            <a:pPr algn="just" rtl="1" fontAlgn="auto">
              <a:lnSpc>
                <a:spcPct val="120000"/>
              </a:lnSpc>
              <a:spcAft>
                <a:spcPts val="0"/>
              </a:spcAft>
              <a:buFont typeface="Wingdings" pitchFamily="2" charset="2"/>
              <a:buChar char="ü"/>
              <a:defRPr/>
            </a:pPr>
            <a:r>
              <a:rPr lang="fa-IR" sz="2200" dirty="0" smtClean="0">
                <a:solidFill>
                  <a:schemeClr val="accent5">
                    <a:lumMod val="75000"/>
                  </a:schemeClr>
                </a:solidFill>
                <a:cs typeface="B Titr" pitchFamily="2" charset="-78"/>
              </a:rPr>
              <a:t>آشنایی با روش کار کمیته حفاظت فنی و بهداشت کار</a:t>
            </a:r>
          </a:p>
          <a:p>
            <a:pPr marL="0" indent="0" algn="just" rtl="1" fontAlgn="auto">
              <a:spcAft>
                <a:spcPts val="0"/>
              </a:spcAft>
              <a:buFont typeface="Arial" pitchFamily="34" charset="0"/>
              <a:buNone/>
              <a:defRPr/>
            </a:pPr>
            <a:endParaRPr lang="en-US" sz="2200" dirty="0" smtClean="0">
              <a:solidFill>
                <a:schemeClr val="accent5">
                  <a:lumMod val="75000"/>
                </a:schemeClr>
              </a:solidFill>
              <a:cs typeface="B Titr" pitchFamily="2" charset="-78"/>
            </a:endParaRPr>
          </a:p>
        </p:txBody>
      </p:sp>
      <p:pic>
        <p:nvPicPr>
          <p:cNvPr id="8196" name="Picture 2" descr="http://kermanhse.com/MainFolder/armmarka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44450"/>
            <a:ext cx="136842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a:solidFill>
                  <a:srgbClr val="548DD4"/>
                </a:solidFill>
                <a:latin typeface="Times New Roman" pitchFamily="18" charset="0"/>
                <a:ea typeface="Calibri" pitchFamily="34" charset="0"/>
                <a:cs typeface="Times New Roman" pitchFamily="18" charset="0"/>
              </a:rPr>
              <a:t>H</a:t>
            </a:r>
            <a:r>
              <a:rPr lang="en-US" sz="1600">
                <a:latin typeface="Times New Roman" pitchFamily="18" charset="0"/>
                <a:ea typeface="Calibri" pitchFamily="34" charset="0"/>
                <a:cs typeface="Times New Roman" pitchFamily="18" charset="0"/>
              </a:rPr>
              <a:t>A</a:t>
            </a:r>
            <a:r>
              <a:rPr lang="en-US" sz="2800" b="1" u="sng">
                <a:solidFill>
                  <a:srgbClr val="FF0000"/>
                </a:solidFill>
                <a:latin typeface="Times New Roman" pitchFamily="18" charset="0"/>
                <a:ea typeface="Calibri" pitchFamily="34" charset="0"/>
                <a:cs typeface="Times New Roman" pitchFamily="18" charset="0"/>
              </a:rPr>
              <a:t>S</a:t>
            </a:r>
            <a:r>
              <a:rPr lang="en-US" sz="1600">
                <a:latin typeface="Times New Roman" pitchFamily="18" charset="0"/>
                <a:ea typeface="Calibri" pitchFamily="34" charset="0"/>
                <a:cs typeface="Times New Roman" pitchFamily="18" charset="0"/>
              </a:rPr>
              <a:t>H</a:t>
            </a:r>
            <a:r>
              <a:rPr lang="en-US" sz="2800" b="1" u="sng">
                <a:solidFill>
                  <a:srgbClr val="00B050"/>
                </a:solidFill>
                <a:latin typeface="Times New Roman" pitchFamily="18" charset="0"/>
                <a:ea typeface="Calibri" pitchFamily="34" charset="0"/>
                <a:cs typeface="Times New Roman" pitchFamily="18" charset="0"/>
              </a:rPr>
              <a:t>E</a:t>
            </a:r>
            <a:r>
              <a:rPr lang="en-US" sz="1600">
                <a:latin typeface="Times New Roman" pitchFamily="18" charset="0"/>
                <a:ea typeface="Calibri" pitchFamily="34" charset="0"/>
                <a:cs typeface="Times New Roman" pitchFamily="18" charset="0"/>
              </a:rPr>
              <a:t>MI</a:t>
            </a:r>
            <a:endParaRPr lang="en-US">
              <a:ea typeface="Calibri" pitchFamily="34" charset="0"/>
              <a:cs typeface="Times New Roman" pitchFamily="18" charset="0"/>
            </a:endParaRPr>
          </a:p>
        </p:txBody>
      </p:sp>
      <p:pic>
        <p:nvPicPr>
          <p:cNvPr id="1026" name="Picture 2" descr="http://www.ssu.ac.ir/uploads/RTEmagicC_08aa0a.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0644" y="4441348"/>
            <a:ext cx="3145532" cy="2359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8212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8625" y="357188"/>
            <a:ext cx="8229600" cy="1143000"/>
          </a:xfrm>
        </p:spPr>
        <p:txBody>
          <a:bodyPr/>
          <a:lstStyle/>
          <a:p>
            <a:pPr eaLnBrk="1" hangingPunct="1"/>
            <a:r>
              <a:rPr lang="fa-IR" sz="3200" u="sng" smtClean="0">
                <a:cs typeface="B Titr" pitchFamily="2" charset="-78"/>
              </a:rPr>
              <a:t>پرسش آغازگر</a:t>
            </a:r>
            <a:endParaRPr lang="en-US" sz="3200" u="sng" smtClean="0">
              <a:cs typeface="B Titr" pitchFamily="2" charset="-78"/>
            </a:endParaRPr>
          </a:p>
        </p:txBody>
      </p:sp>
      <p:sp>
        <p:nvSpPr>
          <p:cNvPr id="3" name="Content Placeholder 2"/>
          <p:cNvSpPr>
            <a:spLocks noGrp="1"/>
          </p:cNvSpPr>
          <p:nvPr>
            <p:ph idx="1"/>
          </p:nvPr>
        </p:nvSpPr>
        <p:spPr>
          <a:xfrm>
            <a:off x="457200" y="1857375"/>
            <a:ext cx="8229600" cy="4500563"/>
          </a:xfrm>
        </p:spPr>
        <p:txBody>
          <a:bodyPr/>
          <a:lstStyle/>
          <a:p>
            <a:pPr algn="r" rtl="1" eaLnBrk="1" hangingPunct="1">
              <a:lnSpc>
                <a:spcPct val="150000"/>
              </a:lnSpc>
              <a:defRPr/>
            </a:pPr>
            <a:r>
              <a:rPr lang="fa-IR" b="1" dirty="0" smtClean="0">
                <a:solidFill>
                  <a:schemeClr val="accent2">
                    <a:lumMod val="75000"/>
                  </a:schemeClr>
                </a:solidFill>
                <a:cs typeface="B Nazanin" pitchFamily="2" charset="-78"/>
              </a:rPr>
              <a:t>چه عاملی، تضمین کننده اثربخشی و موفقیت اجرای اصول ایمنی در محیط های صنعتی محسوب می شود؟</a:t>
            </a:r>
          </a:p>
          <a:p>
            <a:pPr algn="r" rtl="1" eaLnBrk="1" hangingPunct="1">
              <a:buFont typeface="Arial" pitchFamily="34" charset="0"/>
              <a:buNone/>
              <a:defRPr/>
            </a:pPr>
            <a:endParaRPr lang="fa-IR" dirty="0" smtClean="0">
              <a:cs typeface="B Nazanin" pitchFamily="2" charset="-78"/>
            </a:endParaRPr>
          </a:p>
          <a:p>
            <a:pPr algn="r" rtl="1" eaLnBrk="1" hangingPunct="1">
              <a:buFont typeface="Arial" pitchFamily="34" charset="0"/>
              <a:buNone/>
              <a:defRPr/>
            </a:pPr>
            <a:r>
              <a:rPr lang="fa-IR" dirty="0" smtClean="0">
                <a:solidFill>
                  <a:srgbClr val="FF0000"/>
                </a:solidFill>
                <a:cs typeface="B Nazanin" pitchFamily="2" charset="-78"/>
              </a:rPr>
              <a:t>1- آموزش های ایمنی</a:t>
            </a:r>
          </a:p>
          <a:p>
            <a:pPr algn="r" rtl="1" eaLnBrk="1" hangingPunct="1">
              <a:buFont typeface="Arial" pitchFamily="34" charset="0"/>
              <a:buNone/>
              <a:defRPr/>
            </a:pPr>
            <a:r>
              <a:rPr lang="fa-IR" dirty="0" smtClean="0">
                <a:solidFill>
                  <a:srgbClr val="FF0000"/>
                </a:solidFill>
                <a:cs typeface="B Nazanin" pitchFamily="2" charset="-78"/>
              </a:rPr>
              <a:t>2- ارتقاء فرهنگ ایمنی</a:t>
            </a:r>
          </a:p>
          <a:p>
            <a:pPr algn="r" rtl="1" eaLnBrk="1" hangingPunct="1">
              <a:buFont typeface="Arial" pitchFamily="34" charset="0"/>
              <a:buNone/>
              <a:defRPr/>
            </a:pPr>
            <a:r>
              <a:rPr lang="fa-IR" dirty="0" smtClean="0">
                <a:solidFill>
                  <a:srgbClr val="FF0000"/>
                </a:solidFill>
                <a:cs typeface="B Nazanin" pitchFamily="2" charset="-78"/>
              </a:rPr>
              <a:t>3- تشویق و تنبیه</a:t>
            </a:r>
          </a:p>
          <a:p>
            <a:pPr algn="r" rtl="1" eaLnBrk="1" hangingPunct="1">
              <a:buFont typeface="Arial" pitchFamily="34" charset="0"/>
              <a:buNone/>
              <a:defRPr/>
            </a:pPr>
            <a:r>
              <a:rPr lang="fa-IR" dirty="0" smtClean="0">
                <a:solidFill>
                  <a:srgbClr val="FF0000"/>
                </a:solidFill>
                <a:cs typeface="B Nazanin" pitchFamily="2" charset="-78"/>
              </a:rPr>
              <a:t>4- اعمال دستورالعمل های ایمن </a:t>
            </a:r>
            <a:r>
              <a:rPr lang="fa-IR" dirty="0" smtClean="0">
                <a:solidFill>
                  <a:schemeClr val="bg1"/>
                </a:solidFill>
                <a:cs typeface="B Nazanin" pitchFamily="2" charset="-78"/>
              </a:rPr>
              <a:t>انجام کار</a:t>
            </a:r>
            <a:endParaRPr lang="en-US" dirty="0">
              <a:solidFill>
                <a:schemeClr val="bg1"/>
              </a:solidFill>
              <a:cs typeface="B Nazanin" pitchFamily="2" charset="-78"/>
            </a:endParaRPr>
          </a:p>
        </p:txBody>
      </p:sp>
      <p:pic>
        <p:nvPicPr>
          <p:cNvPr id="10244" name="Picture 2" descr="http://kermanhse.com/MainFolder/armmarka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44450"/>
            <a:ext cx="136842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a:solidFill>
                  <a:srgbClr val="548DD4"/>
                </a:solidFill>
                <a:latin typeface="Times New Roman" pitchFamily="18" charset="0"/>
                <a:ea typeface="Calibri" pitchFamily="34" charset="0"/>
                <a:cs typeface="Times New Roman" pitchFamily="18" charset="0"/>
              </a:rPr>
              <a:t>H</a:t>
            </a:r>
            <a:r>
              <a:rPr lang="en-US" sz="1600">
                <a:latin typeface="Times New Roman" pitchFamily="18" charset="0"/>
                <a:ea typeface="Calibri" pitchFamily="34" charset="0"/>
                <a:cs typeface="Times New Roman" pitchFamily="18" charset="0"/>
              </a:rPr>
              <a:t>A</a:t>
            </a:r>
            <a:r>
              <a:rPr lang="en-US" sz="2800" b="1" u="sng">
                <a:solidFill>
                  <a:srgbClr val="FF0000"/>
                </a:solidFill>
                <a:latin typeface="Times New Roman" pitchFamily="18" charset="0"/>
                <a:ea typeface="Calibri" pitchFamily="34" charset="0"/>
                <a:cs typeface="Times New Roman" pitchFamily="18" charset="0"/>
              </a:rPr>
              <a:t>S</a:t>
            </a:r>
            <a:r>
              <a:rPr lang="en-US" sz="1600">
                <a:latin typeface="Times New Roman" pitchFamily="18" charset="0"/>
                <a:ea typeface="Calibri" pitchFamily="34" charset="0"/>
                <a:cs typeface="Times New Roman" pitchFamily="18" charset="0"/>
              </a:rPr>
              <a:t>H</a:t>
            </a:r>
            <a:r>
              <a:rPr lang="en-US" sz="2800" b="1" u="sng">
                <a:solidFill>
                  <a:srgbClr val="00B050"/>
                </a:solidFill>
                <a:latin typeface="Times New Roman" pitchFamily="18" charset="0"/>
                <a:ea typeface="Calibri" pitchFamily="34" charset="0"/>
                <a:cs typeface="Times New Roman" pitchFamily="18" charset="0"/>
              </a:rPr>
              <a:t>E</a:t>
            </a:r>
            <a:r>
              <a:rPr lang="en-US" sz="1600">
                <a:latin typeface="Times New Roman" pitchFamily="18" charset="0"/>
                <a:ea typeface="Calibri" pitchFamily="34" charset="0"/>
                <a:cs typeface="Times New Roman" pitchFamily="18" charset="0"/>
              </a:rPr>
              <a:t>MI</a:t>
            </a:r>
            <a:endParaRPr lang="en-US">
              <a:ea typeface="Calibri" pitchFamily="34" charset="0"/>
              <a:cs typeface="Times New Roman" pitchFamily="18" charset="0"/>
            </a:endParaRPr>
          </a:p>
        </p:txBody>
      </p:sp>
      <p:pic>
        <p:nvPicPr>
          <p:cNvPr id="10246" name="Picture 2" descr="http://www.halalfun.net/wp-content/uploads/2013/09/religuos-question-Be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288" y="3714750"/>
            <a:ext cx="3509962"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5638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electricalsafety.persiangig.com/poster/NEW%20POSTER/sloan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8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4483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4383601-2AE8-4BDD-AC72-C2FF8C83286D}" type="slidenum">
              <a:rPr lang="fa-IR"/>
              <a:pPr>
                <a:defRPr/>
              </a:pPr>
              <a:t>8</a:t>
            </a:fld>
            <a:endParaRPr lang="fa-IR"/>
          </a:p>
        </p:txBody>
      </p:sp>
      <p:sp>
        <p:nvSpPr>
          <p:cNvPr id="17411" name="TextBox 4"/>
          <p:cNvSpPr txBox="1">
            <a:spLocks noChangeArrowheads="1"/>
          </p:cNvSpPr>
          <p:nvPr/>
        </p:nvSpPr>
        <p:spPr bwMode="auto">
          <a:xfrm>
            <a:off x="2643188" y="2857500"/>
            <a:ext cx="928687"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5000" b="1">
                <a:solidFill>
                  <a:srgbClr val="0070C0"/>
                </a:solidFill>
                <a:latin typeface="Times New Roman" pitchFamily="18" charset="0"/>
                <a:cs typeface="Times New Roman" pitchFamily="18" charset="0"/>
              </a:rPr>
              <a:t>H</a:t>
            </a:r>
            <a:endParaRPr lang="fa-IR" sz="5000" b="1">
              <a:solidFill>
                <a:srgbClr val="0070C0"/>
              </a:solidFill>
              <a:latin typeface="Times New Roman" pitchFamily="18" charset="0"/>
              <a:cs typeface="Times New Roman" pitchFamily="18" charset="0"/>
            </a:endParaRPr>
          </a:p>
        </p:txBody>
      </p:sp>
      <p:sp>
        <p:nvSpPr>
          <p:cNvPr id="17412" name="TextBox 5"/>
          <p:cNvSpPr txBox="1">
            <a:spLocks noChangeArrowheads="1"/>
          </p:cNvSpPr>
          <p:nvPr/>
        </p:nvSpPr>
        <p:spPr bwMode="auto">
          <a:xfrm>
            <a:off x="3500438" y="1000125"/>
            <a:ext cx="2071687"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30000">
                <a:solidFill>
                  <a:srgbClr val="FF0000"/>
                </a:solidFill>
                <a:latin typeface="Georgia" pitchFamily="18" charset="0"/>
              </a:rPr>
              <a:t>S</a:t>
            </a:r>
            <a:endParaRPr lang="fa-IR" sz="30000">
              <a:solidFill>
                <a:srgbClr val="FF0000"/>
              </a:solidFill>
              <a:latin typeface="Georgia" pitchFamily="18" charset="0"/>
            </a:endParaRPr>
          </a:p>
        </p:txBody>
      </p:sp>
      <p:sp>
        <p:nvSpPr>
          <p:cNvPr id="17413" name="TextBox 6"/>
          <p:cNvSpPr txBox="1">
            <a:spLocks noChangeArrowheads="1"/>
          </p:cNvSpPr>
          <p:nvPr/>
        </p:nvSpPr>
        <p:spPr bwMode="auto">
          <a:xfrm>
            <a:off x="6072188" y="3143250"/>
            <a:ext cx="164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000" b="1">
                <a:solidFill>
                  <a:srgbClr val="00B050"/>
                </a:solidFill>
                <a:latin typeface="Georgia" pitchFamily="18" charset="0"/>
              </a:rPr>
              <a:t>E</a:t>
            </a:r>
            <a:endParaRPr lang="fa-IR" sz="2000" b="1">
              <a:solidFill>
                <a:srgbClr val="00B050"/>
              </a:solidFill>
              <a:latin typeface="Georgia" pitchFamily="18" charset="0"/>
            </a:endParaRPr>
          </a:p>
        </p:txBody>
      </p:sp>
      <p:sp>
        <p:nvSpPr>
          <p:cNvPr id="17414"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a:solidFill>
                  <a:srgbClr val="548DD4"/>
                </a:solidFill>
                <a:latin typeface="Times New Roman" pitchFamily="18" charset="0"/>
                <a:ea typeface="Calibri" pitchFamily="34" charset="0"/>
                <a:cs typeface="Times New Roman" pitchFamily="18" charset="0"/>
              </a:rPr>
              <a:t>H</a:t>
            </a:r>
            <a:r>
              <a:rPr lang="en-US" sz="1600">
                <a:latin typeface="Times New Roman" pitchFamily="18" charset="0"/>
                <a:ea typeface="Calibri" pitchFamily="34" charset="0"/>
                <a:cs typeface="Times New Roman" pitchFamily="18" charset="0"/>
              </a:rPr>
              <a:t>A</a:t>
            </a:r>
            <a:r>
              <a:rPr lang="en-US" sz="2800" b="1" u="sng">
                <a:solidFill>
                  <a:srgbClr val="FF0000"/>
                </a:solidFill>
                <a:latin typeface="Times New Roman" pitchFamily="18" charset="0"/>
                <a:ea typeface="Calibri" pitchFamily="34" charset="0"/>
                <a:cs typeface="Times New Roman" pitchFamily="18" charset="0"/>
              </a:rPr>
              <a:t>S</a:t>
            </a:r>
            <a:r>
              <a:rPr lang="en-US" sz="1600">
                <a:latin typeface="Times New Roman" pitchFamily="18" charset="0"/>
                <a:ea typeface="Calibri" pitchFamily="34" charset="0"/>
                <a:cs typeface="Times New Roman" pitchFamily="18" charset="0"/>
              </a:rPr>
              <a:t>H</a:t>
            </a:r>
            <a:r>
              <a:rPr lang="en-US" sz="2800" b="1" u="sng">
                <a:solidFill>
                  <a:srgbClr val="00B050"/>
                </a:solidFill>
                <a:latin typeface="Times New Roman" pitchFamily="18" charset="0"/>
                <a:ea typeface="Calibri" pitchFamily="34" charset="0"/>
                <a:cs typeface="Times New Roman" pitchFamily="18" charset="0"/>
              </a:rPr>
              <a:t>E</a:t>
            </a:r>
            <a:r>
              <a:rPr lang="en-US" sz="1600">
                <a:latin typeface="Times New Roman" pitchFamily="18" charset="0"/>
                <a:ea typeface="Calibri" pitchFamily="34" charset="0"/>
                <a:cs typeface="Times New Roman" pitchFamily="18" charset="0"/>
              </a:rPr>
              <a:t>MI</a:t>
            </a:r>
            <a:endParaRPr lang="en-US">
              <a:ea typeface="Calibri" pitchFamily="34" charset="0"/>
              <a:cs typeface="Times New Roman" pitchFamily="18" charset="0"/>
            </a:endParaRPr>
          </a:p>
        </p:txBody>
      </p:sp>
      <p:pic>
        <p:nvPicPr>
          <p:cNvPr id="17415" name="Picture 2" descr="http://kermanhse.com/MainFolder/armmarka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44450"/>
            <a:ext cx="136842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4618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714375"/>
            <a:ext cx="8229600" cy="1357313"/>
          </a:xfrm>
        </p:spPr>
        <p:txBody>
          <a:bodyPr rtlCol="0">
            <a:normAutofit fontScale="90000"/>
          </a:bodyPr>
          <a:lstStyle/>
          <a:p>
            <a:pPr rtl="1" eaLnBrk="1" fontAlgn="auto" hangingPunct="1">
              <a:lnSpc>
                <a:spcPct val="120000"/>
              </a:lnSpc>
              <a:spcAft>
                <a:spcPts val="0"/>
              </a:spcAft>
              <a:defRPr/>
            </a:pPr>
            <a:r>
              <a:rPr lang="fa-IR" sz="3600" dirty="0" smtClean="0">
                <a:cs typeface="B Titr" pitchFamily="2" charset="-78"/>
              </a:rPr>
              <a:t>فلسفه و کارکردهای اصلی</a:t>
            </a:r>
            <a:br>
              <a:rPr lang="fa-IR" sz="3600" dirty="0" smtClean="0">
                <a:cs typeface="B Titr" pitchFamily="2" charset="-78"/>
              </a:rPr>
            </a:br>
            <a:r>
              <a:rPr lang="en-US" sz="3600" b="1" dirty="0" smtClean="0">
                <a:solidFill>
                  <a:srgbClr val="0070C0"/>
                </a:solidFill>
                <a:latin typeface="Georgia" pitchFamily="18" charset="0"/>
                <a:cs typeface="B Titr" pitchFamily="2" charset="-78"/>
              </a:rPr>
              <a:t>H</a:t>
            </a:r>
            <a:r>
              <a:rPr lang="en-US" sz="3600" b="1" dirty="0" smtClean="0">
                <a:solidFill>
                  <a:srgbClr val="FF0000"/>
                </a:solidFill>
                <a:latin typeface="Georgia" pitchFamily="18" charset="0"/>
                <a:cs typeface="B Titr" pitchFamily="2" charset="-78"/>
              </a:rPr>
              <a:t>S</a:t>
            </a:r>
            <a:r>
              <a:rPr lang="en-US" sz="3600" b="1" dirty="0" smtClean="0">
                <a:solidFill>
                  <a:srgbClr val="008000"/>
                </a:solidFill>
                <a:latin typeface="Georgia" pitchFamily="18" charset="0"/>
                <a:cs typeface="B Titr" pitchFamily="2" charset="-78"/>
              </a:rPr>
              <a:t>E</a:t>
            </a:r>
          </a:p>
        </p:txBody>
      </p:sp>
      <p:sp>
        <p:nvSpPr>
          <p:cNvPr id="18435" name="Content Placeholder 2"/>
          <p:cNvSpPr>
            <a:spLocks noGrp="1"/>
          </p:cNvSpPr>
          <p:nvPr>
            <p:ph idx="1"/>
          </p:nvPr>
        </p:nvSpPr>
        <p:spPr>
          <a:xfrm>
            <a:off x="357188" y="2474913"/>
            <a:ext cx="8372475" cy="2954337"/>
          </a:xfrm>
        </p:spPr>
        <p:txBody>
          <a:bodyPr/>
          <a:lstStyle/>
          <a:p>
            <a:pPr algn="ctr" rtl="1" eaLnBrk="1" hangingPunct="1">
              <a:lnSpc>
                <a:spcPct val="120000"/>
              </a:lnSpc>
              <a:buFont typeface="Arial" pitchFamily="34" charset="0"/>
              <a:buNone/>
            </a:pPr>
            <a:r>
              <a:rPr lang="fa-IR" b="1" smtClean="0">
                <a:solidFill>
                  <a:srgbClr val="008000"/>
                </a:solidFill>
                <a:cs typeface="B Nazanin" pitchFamily="2" charset="-78"/>
              </a:rPr>
              <a:t>حمایت از سازمان </a:t>
            </a:r>
          </a:p>
          <a:p>
            <a:pPr algn="ctr" rtl="1" eaLnBrk="1" hangingPunct="1">
              <a:lnSpc>
                <a:spcPct val="120000"/>
              </a:lnSpc>
              <a:buFont typeface="Arial" pitchFamily="34" charset="0"/>
              <a:buNone/>
            </a:pPr>
            <a:r>
              <a:rPr lang="fa-IR" smtClean="0">
                <a:cs typeface="B Nazanin" pitchFamily="2" charset="-78"/>
              </a:rPr>
              <a:t>از طریق</a:t>
            </a:r>
          </a:p>
          <a:p>
            <a:pPr algn="ctr" rtl="1" eaLnBrk="1" hangingPunct="1">
              <a:lnSpc>
                <a:spcPct val="120000"/>
              </a:lnSpc>
              <a:buFont typeface="Arial" pitchFamily="34" charset="0"/>
              <a:buNone/>
            </a:pPr>
            <a:r>
              <a:rPr lang="fa-IR" b="1" smtClean="0">
                <a:solidFill>
                  <a:srgbClr val="D60093"/>
                </a:solidFill>
                <a:cs typeface="B Nazanin" pitchFamily="2" charset="-78"/>
              </a:rPr>
              <a:t>اعتباردهی، ایمن سازی محیط، حفظ دارایی ها و </a:t>
            </a:r>
          </a:p>
          <a:p>
            <a:pPr algn="ctr" rtl="1" eaLnBrk="1" hangingPunct="1">
              <a:lnSpc>
                <a:spcPct val="120000"/>
              </a:lnSpc>
              <a:buFont typeface="Arial" pitchFamily="34" charset="0"/>
              <a:buNone/>
            </a:pPr>
            <a:r>
              <a:rPr lang="fa-IR" b="1" smtClean="0">
                <a:solidFill>
                  <a:srgbClr val="D60093"/>
                </a:solidFill>
                <a:cs typeface="B Nazanin" pitchFamily="2" charset="-78"/>
              </a:rPr>
              <a:t>صیانت از نیروی انسانی</a:t>
            </a:r>
            <a:endParaRPr lang="en-US" b="1" smtClean="0">
              <a:solidFill>
                <a:srgbClr val="D60093"/>
              </a:solidFill>
              <a:cs typeface="B Nazanin" pitchFamily="2" charset="-78"/>
            </a:endParaRPr>
          </a:p>
        </p:txBody>
      </p:sp>
      <p:sp>
        <p:nvSpPr>
          <p:cNvPr id="18436" name="Rectangle 4"/>
          <p:cNvSpPr>
            <a:spLocks noChangeArrowheads="1"/>
          </p:cNvSpPr>
          <p:nvPr/>
        </p:nvSpPr>
        <p:spPr bwMode="auto">
          <a:xfrm>
            <a:off x="85725" y="6170613"/>
            <a:ext cx="157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800" b="1" u="sng">
                <a:solidFill>
                  <a:srgbClr val="548DD4"/>
                </a:solidFill>
                <a:latin typeface="Times New Roman" pitchFamily="18" charset="0"/>
                <a:ea typeface="Calibri" pitchFamily="34" charset="0"/>
                <a:cs typeface="Times New Roman" pitchFamily="18" charset="0"/>
              </a:rPr>
              <a:t>H</a:t>
            </a:r>
            <a:r>
              <a:rPr lang="en-US" sz="1600">
                <a:latin typeface="Times New Roman" pitchFamily="18" charset="0"/>
                <a:ea typeface="Calibri" pitchFamily="34" charset="0"/>
                <a:cs typeface="Times New Roman" pitchFamily="18" charset="0"/>
              </a:rPr>
              <a:t>A</a:t>
            </a:r>
            <a:r>
              <a:rPr lang="en-US" sz="2800" b="1" u="sng">
                <a:solidFill>
                  <a:srgbClr val="FF0000"/>
                </a:solidFill>
                <a:latin typeface="Times New Roman" pitchFamily="18" charset="0"/>
                <a:ea typeface="Calibri" pitchFamily="34" charset="0"/>
                <a:cs typeface="Times New Roman" pitchFamily="18" charset="0"/>
              </a:rPr>
              <a:t>S</a:t>
            </a:r>
            <a:r>
              <a:rPr lang="en-US" sz="1600">
                <a:latin typeface="Times New Roman" pitchFamily="18" charset="0"/>
                <a:ea typeface="Calibri" pitchFamily="34" charset="0"/>
                <a:cs typeface="Times New Roman" pitchFamily="18" charset="0"/>
              </a:rPr>
              <a:t>H</a:t>
            </a:r>
            <a:r>
              <a:rPr lang="en-US" sz="2800" b="1" u="sng">
                <a:solidFill>
                  <a:srgbClr val="00B050"/>
                </a:solidFill>
                <a:latin typeface="Times New Roman" pitchFamily="18" charset="0"/>
                <a:ea typeface="Calibri" pitchFamily="34" charset="0"/>
                <a:cs typeface="Times New Roman" pitchFamily="18" charset="0"/>
              </a:rPr>
              <a:t>E</a:t>
            </a:r>
            <a:r>
              <a:rPr lang="en-US" sz="1600">
                <a:latin typeface="Times New Roman" pitchFamily="18" charset="0"/>
                <a:ea typeface="Calibri" pitchFamily="34" charset="0"/>
                <a:cs typeface="Times New Roman" pitchFamily="18" charset="0"/>
              </a:rPr>
              <a:t>MI</a:t>
            </a:r>
            <a:endParaRPr lang="en-US">
              <a:ea typeface="Calibri" pitchFamily="34" charset="0"/>
              <a:cs typeface="Times New Roman" pitchFamily="18" charset="0"/>
            </a:endParaRPr>
          </a:p>
        </p:txBody>
      </p:sp>
      <p:pic>
        <p:nvPicPr>
          <p:cNvPr id="18437" name="Picture 2" descr="http://kermanhse.com/MainFolder/armmarka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44450"/>
            <a:ext cx="136842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9077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TotalTime>
  <Words>3175</Words>
  <Application>Microsoft Office PowerPoint</Application>
  <PresentationFormat>On-screen Show (4:3)</PresentationFormat>
  <Paragraphs>226</Paragraphs>
  <Slides>38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2  Nazanin</vt:lpstr>
      <vt:lpstr>Arial</vt:lpstr>
      <vt:lpstr>B Nazanin</vt:lpstr>
      <vt:lpstr>B Titr</vt:lpstr>
      <vt:lpstr>Calibri</vt:lpstr>
      <vt:lpstr>Georgia</vt:lpstr>
      <vt:lpstr>Tahoma</vt:lpstr>
      <vt:lpstr>Times New Roman</vt:lpstr>
      <vt:lpstr>Wingdings</vt:lpstr>
      <vt:lpstr>Yagut</vt:lpstr>
      <vt:lpstr>Office Theme</vt:lpstr>
      <vt:lpstr>PowerPoint Presentation</vt:lpstr>
      <vt:lpstr>معرفی و آشنایی طرفین</vt:lpstr>
      <vt:lpstr>دوره کمیته حفاظت فنی و بهداشت کار</vt:lpstr>
      <vt:lpstr>PowerPoint Presentation</vt:lpstr>
      <vt:lpstr>محتوی دوره:</vt:lpstr>
      <vt:lpstr>پرسش آغازگر</vt:lpstr>
      <vt:lpstr>PowerPoint Presentation</vt:lpstr>
      <vt:lpstr>PowerPoint Presentation</vt:lpstr>
      <vt:lpstr>فلسفه و کارکردهای اصلی HSE</vt:lpstr>
      <vt:lpstr>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ج: قانون حفاظت و بهسازي محيط زيست :</vt:lpstr>
      <vt:lpstr>PowerPoint Presentation</vt:lpstr>
      <vt:lpstr>PowerPoint Presentation</vt:lpstr>
      <vt:lpstr>PowerPoint Presentation</vt:lpstr>
      <vt:lpstr>PowerPoint Presentation</vt:lpstr>
      <vt:lpstr>PowerPoint Presentation</vt:lpstr>
      <vt:lpstr>PowerPoint Presentation</vt:lpstr>
      <vt:lpstr>کمیته حفاظت فنی و بهداشت کار</vt:lpstr>
      <vt:lpstr>آيين‌نامه كميته حفاظت فني و بهداشت كار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Unknown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pc</cp:lastModifiedBy>
  <cp:revision>16</cp:revision>
  <dcterms:created xsi:type="dcterms:W3CDTF">2014-11-10T18:55:31Z</dcterms:created>
  <dcterms:modified xsi:type="dcterms:W3CDTF">2024-08-07T08:30:33Z</dcterms:modified>
</cp:coreProperties>
</file>